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7321BA-115E-439A-8FAE-738A82D79D45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7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5FA"/>
    <a:srgbClr val="BAF1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5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8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6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1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1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9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3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6668F-D177-46C1-A7EC-AEFBAD73827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87EF-665E-4A99-BDF4-398E4AC6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7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0">
              <a:srgbClr val="0070C0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аттестационная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15200" y="3219449"/>
            <a:ext cx="4591756" cy="2899129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Дубаневич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Валерьевна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секретарь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6" name="Group 8618"/>
          <p:cNvGrpSpPr/>
          <p:nvPr/>
        </p:nvGrpSpPr>
        <p:grpSpPr>
          <a:xfrm>
            <a:off x="8970716" y="560439"/>
            <a:ext cx="2936240" cy="2875935"/>
            <a:chOff x="0" y="0"/>
            <a:chExt cx="2936748" cy="2854452"/>
          </a:xfrm>
        </p:grpSpPr>
        <p:sp>
          <p:nvSpPr>
            <p:cNvPr id="7" name="Shape 12537"/>
            <p:cNvSpPr/>
            <p:nvPr/>
          </p:nvSpPr>
          <p:spPr>
            <a:xfrm>
              <a:off x="0" y="0"/>
              <a:ext cx="2936748" cy="2854452"/>
            </a:xfrm>
            <a:custGeom>
              <a:avLst/>
              <a:gdLst/>
              <a:ahLst/>
              <a:cxnLst/>
              <a:rect l="0" t="0" r="0" b="0"/>
              <a:pathLst>
                <a:path w="2936748" h="2854452">
                  <a:moveTo>
                    <a:pt x="0" y="0"/>
                  </a:moveTo>
                  <a:lnTo>
                    <a:pt x="2936748" y="0"/>
                  </a:lnTo>
                  <a:lnTo>
                    <a:pt x="2936748" y="2854452"/>
                  </a:lnTo>
                  <a:lnTo>
                    <a:pt x="0" y="285445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A8E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8" name="Picture 1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36748" cy="2854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4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0E58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Диссертация может быть защищена в виде научного доклада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7678" cy="43513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Если </a:t>
            </a:r>
            <a:r>
              <a:rPr lang="ru-RU" sz="4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соискатель ученой степени соответствует:</a:t>
            </a:r>
            <a:endParaRPr lang="en-US" sz="4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ru-RU" sz="4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требованиям,	</a:t>
            </a:r>
            <a:r>
              <a:rPr lang="ru-RU" sz="4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предъявляемых к </a:t>
            </a:r>
            <a:r>
              <a:rPr lang="ru-RU" sz="4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кандидату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доктору наук</a:t>
            </a:r>
            <a:r>
              <a:rPr lang="ru-RU" sz="4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ru-RU" sz="4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опубликованные результаты диссертации 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пункта 19 </a:t>
            </a:r>
            <a:r>
              <a:rPr lang="ru-RU" sz="4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4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присуждении ученых степеней </a:t>
            </a:r>
            <a:r>
              <a:rPr lang="ru-RU" sz="4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4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присвоении</a:t>
            </a:r>
            <a:r>
              <a:rPr lang="en-US" sz="4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ученых</a:t>
            </a:r>
            <a:r>
              <a:rPr lang="en-US" sz="4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званий</a:t>
            </a:r>
            <a:r>
              <a:rPr lang="en-US" sz="4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ru-RU" sz="4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удостоен за свои научные исследования, включенные в </a:t>
            </a:r>
            <a:r>
              <a:rPr lang="ru-RU" sz="4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диссертацию,</a:t>
            </a:r>
            <a:endParaRPr lang="ru-RU" sz="4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buNone/>
            </a:pP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Премии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Союзного государства в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и техники</a:t>
            </a:r>
            <a:r>
              <a:rPr lang="ru-RU" sz="4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Государственной премии Республики Беларусь (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БССР),</a:t>
            </a:r>
            <a:endParaRPr lang="en-US" sz="4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Государственной 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СССР, </a:t>
            </a:r>
            <a:endParaRPr lang="ru-RU" sz="46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премии 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Республики Беларусь "За духовное возрождение".</a:t>
            </a:r>
            <a:endParaRPr lang="en-US" sz="4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8" name="Group 9101"/>
          <p:cNvGrpSpPr/>
          <p:nvPr/>
        </p:nvGrpSpPr>
        <p:grpSpPr>
          <a:xfrm>
            <a:off x="838200" y="1718157"/>
            <a:ext cx="4693564" cy="5043903"/>
            <a:chOff x="0" y="31348"/>
            <a:chExt cx="4250436" cy="5755935"/>
          </a:xfrm>
        </p:grpSpPr>
        <p:pic>
          <p:nvPicPr>
            <p:cNvPr id="9" name="Picture 3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31348"/>
              <a:ext cx="4250436" cy="5755935"/>
            </a:xfrm>
            <a:prstGeom prst="rect">
              <a:avLst/>
            </a:prstGeom>
          </p:spPr>
        </p:pic>
        <p:sp>
          <p:nvSpPr>
            <p:cNvPr id="10" name="Shape 316"/>
            <p:cNvSpPr/>
            <p:nvPr/>
          </p:nvSpPr>
          <p:spPr>
            <a:xfrm>
              <a:off x="452628" y="3049872"/>
              <a:ext cx="3797808" cy="351609"/>
            </a:xfrm>
            <a:custGeom>
              <a:avLst/>
              <a:gdLst/>
              <a:ahLst/>
              <a:cxnLst/>
              <a:rect l="0" t="0" r="0" b="0"/>
              <a:pathLst>
                <a:path w="3797808" h="336804">
                  <a:moveTo>
                    <a:pt x="0" y="168402"/>
                  </a:moveTo>
                  <a:cubicBezTo>
                    <a:pt x="0" y="75438"/>
                    <a:pt x="850138" y="0"/>
                    <a:pt x="1898904" y="0"/>
                  </a:cubicBezTo>
                  <a:cubicBezTo>
                    <a:pt x="2947670" y="0"/>
                    <a:pt x="3797808" y="75438"/>
                    <a:pt x="3797808" y="168402"/>
                  </a:cubicBezTo>
                  <a:cubicBezTo>
                    <a:pt x="3797808" y="261366"/>
                    <a:pt x="2947670" y="336804"/>
                    <a:pt x="1898904" y="336804"/>
                  </a:cubicBezTo>
                  <a:cubicBezTo>
                    <a:pt x="850138" y="336804"/>
                    <a:pt x="0" y="261366"/>
                    <a:pt x="0" y="168402"/>
                  </a:cubicBezTo>
                  <a:close/>
                </a:path>
              </a:pathLst>
            </a:custGeom>
            <a:ln w="57150" cap="flat">
              <a:round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Блок-схема: процесс 4"/>
          <p:cNvSpPr/>
          <p:nvPr/>
        </p:nvSpPr>
        <p:spPr>
          <a:xfrm>
            <a:off x="182881" y="149628"/>
            <a:ext cx="11845636" cy="6612431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72C6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Исправления </a:t>
            </a:r>
            <a:r>
              <a:rPr lang="ru-RU" sz="1800" b="1" i="1" dirty="0">
                <a:solidFill>
                  <a:srgbClr val="072C6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диссертации и автореферате </a:t>
            </a:r>
            <a:r>
              <a:rPr lang="ru-RU" sz="18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представления в совет по защите диссертаций не допускаются</a:t>
            </a:r>
            <a:endParaRPr lang="en-US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1763" y="1520688"/>
            <a:ext cx="6504167" cy="476084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3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Тема </a:t>
            </a:r>
            <a:r>
              <a:rPr lang="ru-RU" sz="33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 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принятия диссертации к защите и </a:t>
            </a:r>
            <a:r>
              <a:rPr lang="ru-RU" sz="3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рассылки автореферата 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уточняться с согласия соискателя ученой степени.</a:t>
            </a:r>
            <a:endParaRPr lang="en-US" sz="33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Технические </a:t>
            </a:r>
            <a:r>
              <a:rPr lang="ru-RU" sz="33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обнаруженные до принятия окончательного решения	по	</a:t>
            </a:r>
            <a:r>
              <a:rPr lang="ru-RU" sz="3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 Президиумом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исправляются	путем оформления листа исправлений.</a:t>
            </a:r>
            <a:endParaRPr lang="en-US" sz="33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sz="33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 ошибкам относятся </a:t>
            </a:r>
            <a:r>
              <a:rPr lang="ru-RU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и орфографические ошибки, обусловленные неправильным написанием слов, наличием опечаток и погрешностей в указании библиографических данных источников информации и тому подобным</a:t>
            </a:r>
            <a:r>
              <a:rPr lang="ru-RU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33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	из	Постановления	</a:t>
            </a:r>
            <a:r>
              <a:rPr lang="ru-RU" sz="33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Министров </a:t>
            </a:r>
            <a:r>
              <a:rPr lang="ru-RU" sz="33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от 02.02.2011 № 120 «Об утверждении Положения о порядке составления заявки на выдачу патента </a:t>
            </a:r>
            <a:r>
              <a:rPr lang="ru-RU" sz="33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полезную</a:t>
            </a:r>
            <a:r>
              <a:rPr lang="ru-RU" sz="33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модель,	</a:t>
            </a:r>
            <a:r>
              <a:rPr lang="ru-RU" sz="33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по</a:t>
            </a:r>
            <a:r>
              <a:rPr lang="ru-RU" sz="33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r>
              <a:rPr lang="ru-RU" sz="33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и </a:t>
            </a:r>
            <a:r>
              <a:rPr lang="ru-RU" sz="33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решения по результатам экспертизы и Положения о порядке проведения информационного поиска по заявке на полезную модель»).</a:t>
            </a:r>
            <a:endParaRPr lang="en-US" sz="33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0" dirty="0"/>
          </a:p>
        </p:txBody>
      </p:sp>
      <p:pic>
        <p:nvPicPr>
          <p:cNvPr id="5" name="Picture 37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62875" y="1825625"/>
            <a:ext cx="3590925" cy="3971131"/>
          </a:xfrm>
          <a:prstGeom prst="rect">
            <a:avLst/>
          </a:prstGeom>
        </p:spPr>
      </p:pic>
      <p:grpSp>
        <p:nvGrpSpPr>
          <p:cNvPr id="6" name="Group 9289"/>
          <p:cNvGrpSpPr/>
          <p:nvPr/>
        </p:nvGrpSpPr>
        <p:grpSpPr>
          <a:xfrm>
            <a:off x="0" y="3353990"/>
            <a:ext cx="914400" cy="914400"/>
            <a:chOff x="0" y="0"/>
            <a:chExt cx="914400" cy="914400"/>
          </a:xfrm>
        </p:grpSpPr>
        <p:sp>
          <p:nvSpPr>
            <p:cNvPr id="7" name="Shape 376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0" t="0" r="0" b="0"/>
              <a:pathLst>
                <a:path w="914400" h="914400">
                  <a:moveTo>
                    <a:pt x="358648" y="0"/>
                  </a:moveTo>
                  <a:lnTo>
                    <a:pt x="544411" y="257429"/>
                  </a:lnTo>
                  <a:lnTo>
                    <a:pt x="467779" y="287782"/>
                  </a:lnTo>
                  <a:lnTo>
                    <a:pt x="701764" y="508254"/>
                  </a:lnTo>
                  <a:lnTo>
                    <a:pt x="625132" y="545084"/>
                  </a:lnTo>
                  <a:lnTo>
                    <a:pt x="914400" y="914400"/>
                  </a:lnTo>
                  <a:lnTo>
                    <a:pt x="423837" y="631444"/>
                  </a:lnTo>
                  <a:lnTo>
                    <a:pt x="517398" y="592074"/>
                  </a:lnTo>
                  <a:lnTo>
                    <a:pt x="212598" y="410845"/>
                  </a:lnTo>
                  <a:lnTo>
                    <a:pt x="321818" y="354838"/>
                  </a:lnTo>
                  <a:lnTo>
                    <a:pt x="0" y="164719"/>
                  </a:lnTo>
                  <a:lnTo>
                    <a:pt x="3586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377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0" t="0" r="0" b="0"/>
              <a:pathLst>
                <a:path w="914400" h="914400">
                  <a:moveTo>
                    <a:pt x="358648" y="0"/>
                  </a:moveTo>
                  <a:lnTo>
                    <a:pt x="544411" y="257429"/>
                  </a:lnTo>
                  <a:lnTo>
                    <a:pt x="467779" y="287782"/>
                  </a:lnTo>
                  <a:lnTo>
                    <a:pt x="701764" y="508254"/>
                  </a:lnTo>
                  <a:lnTo>
                    <a:pt x="625132" y="545084"/>
                  </a:lnTo>
                  <a:lnTo>
                    <a:pt x="914400" y="914400"/>
                  </a:lnTo>
                  <a:lnTo>
                    <a:pt x="423837" y="631444"/>
                  </a:lnTo>
                  <a:lnTo>
                    <a:pt x="517398" y="592074"/>
                  </a:lnTo>
                  <a:lnTo>
                    <a:pt x="212598" y="410845"/>
                  </a:lnTo>
                  <a:lnTo>
                    <a:pt x="321818" y="354838"/>
                  </a:lnTo>
                  <a:lnTo>
                    <a:pt x="0" y="164719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4497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Блок-схема: процесс 3"/>
          <p:cNvSpPr/>
          <p:nvPr/>
        </p:nvSpPr>
        <p:spPr>
          <a:xfrm>
            <a:off x="67376" y="125127"/>
            <a:ext cx="12050829" cy="6583681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71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E58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ПО ЗАЩИТЕ ДИССЕРТАЦИЙ</a:t>
            </a:r>
            <a:endParaRPr lang="en-US" dirty="0"/>
          </a:p>
        </p:txBody>
      </p:sp>
      <p:sp>
        <p:nvSpPr>
          <p:cNvPr id="51" name="Объект 50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76923" cy="448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ДОКТОРСКИЙ СОВЕТ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Shape 588"/>
          <p:cNvSpPr/>
          <p:nvPr/>
        </p:nvSpPr>
        <p:spPr>
          <a:xfrm>
            <a:off x="2560761" y="2291217"/>
            <a:ext cx="215900" cy="235585"/>
          </a:xfrm>
          <a:custGeom>
            <a:avLst/>
            <a:gdLst/>
            <a:ahLst/>
            <a:cxnLst/>
            <a:rect l="0" t="0" r="0" b="0"/>
            <a:pathLst>
              <a:path w="216408" h="236220">
                <a:moveTo>
                  <a:pt x="0" y="128016"/>
                </a:moveTo>
                <a:lnTo>
                  <a:pt x="54101" y="128016"/>
                </a:lnTo>
                <a:lnTo>
                  <a:pt x="54101" y="0"/>
                </a:lnTo>
                <a:lnTo>
                  <a:pt x="162306" y="0"/>
                </a:lnTo>
                <a:lnTo>
                  <a:pt x="162306" y="128016"/>
                </a:lnTo>
                <a:lnTo>
                  <a:pt x="216408" y="128016"/>
                </a:lnTo>
                <a:lnTo>
                  <a:pt x="108203" y="236220"/>
                </a:lnTo>
                <a:close/>
              </a:path>
            </a:pathLst>
          </a:custGeom>
          <a:noFill/>
          <a:ln w="19050" cap="flat" cmpd="sng" algn="ctr">
            <a:solidFill>
              <a:srgbClr val="0E58C4"/>
            </a:solidFill>
            <a:prstDash val="solid"/>
            <a:miter lim="1016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2436" y="2543946"/>
            <a:ext cx="4008450" cy="1065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solidFill>
                <a:srgbClr val="2F559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solidFill>
                <a:srgbClr val="2F559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100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</a:t>
            </a:r>
            <a:r>
              <a:rPr lang="ru-RU" sz="1100" b="1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докторов наук </a:t>
            </a:r>
            <a:r>
              <a:rPr lang="ru-RU" sz="1100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Республике Беларусь по специальности и отрасли науки, у </a:t>
            </a:r>
            <a:r>
              <a:rPr lang="ru-RU" sz="1100" b="1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100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которых учреждение научно-ориентированного образования должно быть местом основной работы или работы по </a:t>
            </a:r>
            <a:r>
              <a:rPr lang="ru-RU" sz="110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совместительству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или работы по совместительству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Shape 588"/>
          <p:cNvSpPr/>
          <p:nvPr/>
        </p:nvSpPr>
        <p:spPr>
          <a:xfrm>
            <a:off x="1321683" y="3644027"/>
            <a:ext cx="215900" cy="235585"/>
          </a:xfrm>
          <a:custGeom>
            <a:avLst/>
            <a:gdLst/>
            <a:ahLst/>
            <a:cxnLst/>
            <a:rect l="0" t="0" r="0" b="0"/>
            <a:pathLst>
              <a:path w="216408" h="236220">
                <a:moveTo>
                  <a:pt x="0" y="128016"/>
                </a:moveTo>
                <a:lnTo>
                  <a:pt x="54101" y="128016"/>
                </a:lnTo>
                <a:lnTo>
                  <a:pt x="54101" y="0"/>
                </a:lnTo>
                <a:lnTo>
                  <a:pt x="162306" y="0"/>
                </a:lnTo>
                <a:lnTo>
                  <a:pt x="162306" y="128016"/>
                </a:lnTo>
                <a:lnTo>
                  <a:pt x="216408" y="128016"/>
                </a:lnTo>
                <a:lnTo>
                  <a:pt x="108203" y="236220"/>
                </a:lnTo>
                <a:close/>
              </a:path>
            </a:pathLst>
          </a:custGeom>
          <a:noFill/>
          <a:ln w="19050" cap="flat" cmpd="sng" algn="ctr">
            <a:solidFill>
              <a:srgbClr val="0E58C4"/>
            </a:solidFill>
            <a:prstDash val="solid"/>
            <a:miter lim="1016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Shape 588"/>
          <p:cNvSpPr/>
          <p:nvPr/>
        </p:nvSpPr>
        <p:spPr>
          <a:xfrm>
            <a:off x="3746941" y="3667791"/>
            <a:ext cx="215900" cy="235585"/>
          </a:xfrm>
          <a:custGeom>
            <a:avLst/>
            <a:gdLst/>
            <a:ahLst/>
            <a:cxnLst/>
            <a:rect l="0" t="0" r="0" b="0"/>
            <a:pathLst>
              <a:path w="216408" h="236220">
                <a:moveTo>
                  <a:pt x="0" y="128016"/>
                </a:moveTo>
                <a:lnTo>
                  <a:pt x="54101" y="128016"/>
                </a:lnTo>
                <a:lnTo>
                  <a:pt x="54101" y="0"/>
                </a:lnTo>
                <a:lnTo>
                  <a:pt x="162306" y="0"/>
                </a:lnTo>
                <a:lnTo>
                  <a:pt x="162306" y="128016"/>
                </a:lnTo>
                <a:lnTo>
                  <a:pt x="216408" y="128016"/>
                </a:lnTo>
                <a:lnTo>
                  <a:pt x="108203" y="236220"/>
                </a:lnTo>
                <a:close/>
              </a:path>
            </a:pathLst>
          </a:custGeom>
          <a:noFill/>
          <a:ln w="19050" cap="flat" cmpd="sng" algn="ctr">
            <a:solidFill>
              <a:srgbClr val="0E58C4"/>
            </a:solidFill>
            <a:prstDash val="solid"/>
            <a:miter lim="1016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690272" y="3902995"/>
            <a:ext cx="2430780" cy="201338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</a:t>
            </a:r>
            <a:r>
              <a:rPr lang="ru-RU" sz="1200" b="1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докторов наук</a:t>
            </a:r>
            <a:r>
              <a:rPr lang="ru-RU" sz="120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специальности и отрасли науки, из которых у </a:t>
            </a:r>
            <a:r>
              <a:rPr lang="ru-RU" sz="1200" b="1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учреждение научно-ориентированного образования, при котором формируется Совет, должно быть местом основной  работы или работы по совместительству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3259703" y="3938045"/>
            <a:ext cx="1455420" cy="148739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из  других организаций – </a:t>
            </a:r>
            <a:r>
              <a:rPr lang="ru-RU" sz="1200" b="1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1/3</a:t>
            </a:r>
            <a:r>
              <a:rPr lang="ru-RU" sz="1200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не более половины состава Совета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Объект 58"/>
          <p:cNvSpPr>
            <a:spLocks noGrp="1"/>
          </p:cNvSpPr>
          <p:nvPr>
            <p:ph sz="half" idx="2"/>
          </p:nvPr>
        </p:nvSpPr>
        <p:spPr>
          <a:xfrm>
            <a:off x="6297433" y="1825624"/>
            <a:ext cx="4611755" cy="64847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КАНДИДАТСКИЙ СОВЕТ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(только при отсутствии возможности создания докторского совета по защите диссертаций)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Shape 588"/>
          <p:cNvSpPr/>
          <p:nvPr/>
        </p:nvSpPr>
        <p:spPr>
          <a:xfrm>
            <a:off x="8495360" y="2474097"/>
            <a:ext cx="215900" cy="235585"/>
          </a:xfrm>
          <a:custGeom>
            <a:avLst/>
            <a:gdLst/>
            <a:ahLst/>
            <a:cxnLst/>
            <a:rect l="0" t="0" r="0" b="0"/>
            <a:pathLst>
              <a:path w="216408" h="236220">
                <a:moveTo>
                  <a:pt x="0" y="128016"/>
                </a:moveTo>
                <a:lnTo>
                  <a:pt x="54101" y="128016"/>
                </a:lnTo>
                <a:lnTo>
                  <a:pt x="54101" y="0"/>
                </a:lnTo>
                <a:lnTo>
                  <a:pt x="162306" y="0"/>
                </a:lnTo>
                <a:lnTo>
                  <a:pt x="162306" y="128016"/>
                </a:lnTo>
                <a:lnTo>
                  <a:pt x="216408" y="128016"/>
                </a:lnTo>
                <a:lnTo>
                  <a:pt x="108203" y="236220"/>
                </a:lnTo>
                <a:close/>
              </a:path>
            </a:pathLst>
          </a:custGeom>
          <a:noFill/>
          <a:ln w="19050" cap="flat" cmpd="sng" algn="ctr">
            <a:solidFill>
              <a:srgbClr val="0E58C4"/>
            </a:solidFill>
            <a:prstDash val="solid"/>
            <a:miter lim="1016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297433" y="2786322"/>
            <a:ext cx="4611755" cy="1016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287780" algn="l"/>
              </a:tabLst>
            </a:pPr>
            <a:r>
              <a:rPr lang="ru-RU" sz="1400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200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</a:t>
            </a:r>
            <a:r>
              <a:rPr lang="ru-RU" sz="1200" b="1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докторов наук </a:t>
            </a:r>
            <a:r>
              <a:rPr lang="ru-RU" sz="1200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Республике Беларусь по специальности и отрасли науки, у </a:t>
            </a:r>
            <a:r>
              <a:rPr lang="ru-RU" sz="1200" b="1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которых учреждение научно-ориентированного образования должно быть местом основной работы или работы по </a:t>
            </a:r>
            <a:r>
              <a:rPr lang="ru-RU" sz="120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совместительству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Shape 588"/>
          <p:cNvSpPr/>
          <p:nvPr/>
        </p:nvSpPr>
        <p:spPr>
          <a:xfrm>
            <a:off x="7013768" y="3879612"/>
            <a:ext cx="215900" cy="235585"/>
          </a:xfrm>
          <a:custGeom>
            <a:avLst/>
            <a:gdLst/>
            <a:ahLst/>
            <a:cxnLst/>
            <a:rect l="0" t="0" r="0" b="0"/>
            <a:pathLst>
              <a:path w="216408" h="236220">
                <a:moveTo>
                  <a:pt x="0" y="128016"/>
                </a:moveTo>
                <a:lnTo>
                  <a:pt x="54101" y="128016"/>
                </a:lnTo>
                <a:lnTo>
                  <a:pt x="54101" y="0"/>
                </a:lnTo>
                <a:lnTo>
                  <a:pt x="162306" y="0"/>
                </a:lnTo>
                <a:lnTo>
                  <a:pt x="162306" y="128016"/>
                </a:lnTo>
                <a:lnTo>
                  <a:pt x="216408" y="128016"/>
                </a:lnTo>
                <a:lnTo>
                  <a:pt x="108203" y="236220"/>
                </a:lnTo>
                <a:close/>
              </a:path>
            </a:pathLst>
          </a:custGeom>
          <a:noFill/>
          <a:ln w="19050" cap="flat" cmpd="sng" algn="ctr">
            <a:solidFill>
              <a:srgbClr val="0E58C4"/>
            </a:solidFill>
            <a:prstDash val="solid"/>
            <a:miter lim="1016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Shape 588"/>
          <p:cNvSpPr/>
          <p:nvPr/>
        </p:nvSpPr>
        <p:spPr>
          <a:xfrm>
            <a:off x="9876238" y="3879611"/>
            <a:ext cx="215900" cy="235585"/>
          </a:xfrm>
          <a:custGeom>
            <a:avLst/>
            <a:gdLst/>
            <a:ahLst/>
            <a:cxnLst/>
            <a:rect l="0" t="0" r="0" b="0"/>
            <a:pathLst>
              <a:path w="216408" h="236220">
                <a:moveTo>
                  <a:pt x="0" y="128016"/>
                </a:moveTo>
                <a:lnTo>
                  <a:pt x="54101" y="128016"/>
                </a:lnTo>
                <a:lnTo>
                  <a:pt x="54101" y="0"/>
                </a:lnTo>
                <a:lnTo>
                  <a:pt x="162306" y="0"/>
                </a:lnTo>
                <a:lnTo>
                  <a:pt x="162306" y="128016"/>
                </a:lnTo>
                <a:lnTo>
                  <a:pt x="216408" y="128016"/>
                </a:lnTo>
                <a:lnTo>
                  <a:pt x="108203" y="236220"/>
                </a:lnTo>
                <a:close/>
              </a:path>
            </a:pathLst>
          </a:custGeom>
          <a:noFill/>
          <a:ln w="19050" cap="flat" cmpd="sng" algn="ctr">
            <a:solidFill>
              <a:srgbClr val="0E58C4"/>
            </a:solidFill>
            <a:prstDash val="solid"/>
            <a:miter lim="1016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6264468" y="4191836"/>
            <a:ext cx="2609188" cy="160592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 smtClean="0">
              <a:solidFill>
                <a:srgbClr val="2F559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200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</a:t>
            </a:r>
            <a:r>
              <a:rPr lang="ru-RU" sz="1200" b="1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докторов наук</a:t>
            </a:r>
            <a:r>
              <a:rPr lang="ru-RU" sz="1200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специальности и отрасли науки, из которых у </a:t>
            </a:r>
            <a:r>
              <a:rPr lang="ru-RU" sz="1200" b="1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учреждение научно-ориентированного образования, при котором формируется Совет, должно быть местом основной  работы или работы по совместительству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9342783" y="4191837"/>
            <a:ext cx="1431233" cy="160592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из  других организаций – </a:t>
            </a:r>
            <a:r>
              <a:rPr lang="ru-RU" sz="1200" b="1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1/3</a:t>
            </a:r>
            <a:r>
              <a:rPr lang="ru-RU" sz="1200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не более половины состава Совета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776661" y="5864733"/>
            <a:ext cx="8775259" cy="76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5925" marR="448310" indent="-6350" algn="just">
              <a:lnSpc>
                <a:spcPct val="105000"/>
              </a:lnSpc>
              <a:spcAft>
                <a:spcPts val="265"/>
              </a:spcAft>
            </a:pPr>
            <a:r>
              <a:rPr lang="ru-RU" sz="1400" b="1" i="1" dirty="0">
                <a:solidFill>
                  <a:srgbClr val="0E58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специалист </a:t>
            </a:r>
            <a:r>
              <a:rPr lang="ru-RU" sz="1400" dirty="0">
                <a:solidFill>
                  <a:srgbClr val="0E58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 входить в состав </a:t>
            </a:r>
            <a:r>
              <a:rPr lang="ru-RU" sz="1400" b="1" i="1" dirty="0">
                <a:solidFill>
                  <a:srgbClr val="0E58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более 2 </a:t>
            </a:r>
            <a:r>
              <a:rPr lang="ru-RU" sz="1400" dirty="0">
                <a:solidFill>
                  <a:srgbClr val="0E58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советов по защите диссертаций либо только в </a:t>
            </a:r>
            <a:r>
              <a:rPr lang="ru-RU" sz="1400" b="1" i="1" dirty="0">
                <a:solidFill>
                  <a:srgbClr val="0E58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400" dirty="0">
                <a:solidFill>
                  <a:srgbClr val="0E58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 по защите диссертаций, если он является членом экспертного совета ВАК по иному научному направлению, чем создаваемый совет по защите диссертаций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7" name="Picture 592"/>
          <p:cNvPicPr/>
          <p:nvPr/>
        </p:nvPicPr>
        <p:blipFill>
          <a:blip r:embed="rId2"/>
          <a:stretch>
            <a:fillRect/>
          </a:stretch>
        </p:blipFill>
        <p:spPr>
          <a:xfrm>
            <a:off x="2661920" y="6033552"/>
            <a:ext cx="597783" cy="591838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141316" y="141316"/>
            <a:ext cx="11945389" cy="6575368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23"/>
          <p:cNvGrpSpPr/>
          <p:nvPr/>
        </p:nvGrpSpPr>
        <p:grpSpPr>
          <a:xfrm>
            <a:off x="243840" y="701040"/>
            <a:ext cx="14820949" cy="5811520"/>
            <a:chOff x="456437" y="-274632"/>
            <a:chExt cx="13567146" cy="6043735"/>
          </a:xfrm>
        </p:grpSpPr>
        <p:sp>
          <p:nvSpPr>
            <p:cNvPr id="3" name="Rectangle 607"/>
            <p:cNvSpPr/>
            <p:nvPr/>
          </p:nvSpPr>
          <p:spPr>
            <a:xfrm>
              <a:off x="3533726" y="-155613"/>
              <a:ext cx="5811383" cy="4821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СОВЕТЫ ПО ЗАЩИТЕ ДИССЕРТАЦИЙ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" name="Shape 608"/>
            <p:cNvSpPr/>
            <p:nvPr/>
          </p:nvSpPr>
          <p:spPr>
            <a:xfrm>
              <a:off x="2349246" y="317754"/>
              <a:ext cx="2848356" cy="460248"/>
            </a:xfrm>
            <a:custGeom>
              <a:avLst/>
              <a:gdLst/>
              <a:ahLst/>
              <a:cxnLst/>
              <a:rect l="0" t="0" r="0" b="0"/>
              <a:pathLst>
                <a:path w="2848356" h="460248">
                  <a:moveTo>
                    <a:pt x="0" y="76708"/>
                  </a:moveTo>
                  <a:cubicBezTo>
                    <a:pt x="0" y="34290"/>
                    <a:pt x="34290" y="0"/>
                    <a:pt x="76708" y="0"/>
                  </a:cubicBezTo>
                  <a:lnTo>
                    <a:pt x="2771648" y="0"/>
                  </a:lnTo>
                  <a:cubicBezTo>
                    <a:pt x="2814066" y="0"/>
                    <a:pt x="2848356" y="34290"/>
                    <a:pt x="2848356" y="76708"/>
                  </a:cubicBezTo>
                  <a:lnTo>
                    <a:pt x="2848356" y="383540"/>
                  </a:lnTo>
                  <a:cubicBezTo>
                    <a:pt x="2848356" y="425958"/>
                    <a:pt x="2814066" y="460248"/>
                    <a:pt x="2771648" y="460248"/>
                  </a:cubicBezTo>
                  <a:lnTo>
                    <a:pt x="76708" y="460248"/>
                  </a:lnTo>
                  <a:cubicBezTo>
                    <a:pt x="34290" y="460248"/>
                    <a:pt x="0" y="425958"/>
                    <a:pt x="0" y="383540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E58C4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609"/>
            <p:cNvSpPr/>
            <p:nvPr/>
          </p:nvSpPr>
          <p:spPr>
            <a:xfrm>
              <a:off x="2476246" y="446294"/>
              <a:ext cx="3342290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ДОКТОРСКИЙ СОВЕТ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Shape 610"/>
            <p:cNvSpPr/>
            <p:nvPr/>
          </p:nvSpPr>
          <p:spPr>
            <a:xfrm>
              <a:off x="5641086" y="317754"/>
              <a:ext cx="3229356" cy="460248"/>
            </a:xfrm>
            <a:custGeom>
              <a:avLst/>
              <a:gdLst/>
              <a:ahLst/>
              <a:cxnLst/>
              <a:rect l="0" t="0" r="0" b="0"/>
              <a:pathLst>
                <a:path w="3229356" h="460248">
                  <a:moveTo>
                    <a:pt x="0" y="76708"/>
                  </a:moveTo>
                  <a:cubicBezTo>
                    <a:pt x="0" y="34290"/>
                    <a:pt x="34290" y="0"/>
                    <a:pt x="76708" y="0"/>
                  </a:cubicBezTo>
                  <a:lnTo>
                    <a:pt x="3152648" y="0"/>
                  </a:lnTo>
                  <a:cubicBezTo>
                    <a:pt x="3195066" y="0"/>
                    <a:pt x="3229356" y="34290"/>
                    <a:pt x="3229356" y="76708"/>
                  </a:cubicBezTo>
                  <a:lnTo>
                    <a:pt x="3229356" y="383540"/>
                  </a:lnTo>
                  <a:cubicBezTo>
                    <a:pt x="3229356" y="425958"/>
                    <a:pt x="3195066" y="460248"/>
                    <a:pt x="3152648" y="460248"/>
                  </a:cubicBezTo>
                  <a:lnTo>
                    <a:pt x="76708" y="460248"/>
                  </a:lnTo>
                  <a:cubicBezTo>
                    <a:pt x="34290" y="460248"/>
                    <a:pt x="0" y="425958"/>
                    <a:pt x="0" y="383540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E58C4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11"/>
            <p:cNvSpPr/>
            <p:nvPr/>
          </p:nvSpPr>
          <p:spPr>
            <a:xfrm>
              <a:off x="5835142" y="476372"/>
              <a:ext cx="3777976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КАНДИДАТСКИЙ СОВЕТ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Shape 612"/>
            <p:cNvSpPr/>
            <p:nvPr/>
          </p:nvSpPr>
          <p:spPr>
            <a:xfrm>
              <a:off x="3233166" y="851154"/>
              <a:ext cx="216408" cy="236220"/>
            </a:xfrm>
            <a:custGeom>
              <a:avLst/>
              <a:gdLst/>
              <a:ahLst/>
              <a:cxnLst/>
              <a:rect l="0" t="0" r="0" b="0"/>
              <a:pathLst>
                <a:path w="216408" h="236220">
                  <a:moveTo>
                    <a:pt x="54102" y="0"/>
                  </a:moveTo>
                  <a:lnTo>
                    <a:pt x="162306" y="0"/>
                  </a:lnTo>
                  <a:lnTo>
                    <a:pt x="162306" y="128016"/>
                  </a:lnTo>
                  <a:lnTo>
                    <a:pt x="216408" y="128016"/>
                  </a:lnTo>
                  <a:lnTo>
                    <a:pt x="108204" y="236220"/>
                  </a:lnTo>
                  <a:lnTo>
                    <a:pt x="0" y="128016"/>
                  </a:lnTo>
                  <a:lnTo>
                    <a:pt x="54102" y="128016"/>
                  </a:lnTo>
                  <a:lnTo>
                    <a:pt x="54102" y="0"/>
                  </a:lnTo>
                  <a:close/>
                </a:path>
              </a:pathLst>
            </a:custGeom>
            <a:solidFill>
              <a:srgbClr val="4A66AC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613"/>
            <p:cNvSpPr/>
            <p:nvPr/>
          </p:nvSpPr>
          <p:spPr>
            <a:xfrm>
              <a:off x="3233166" y="851154"/>
              <a:ext cx="216408" cy="236220"/>
            </a:xfrm>
            <a:custGeom>
              <a:avLst/>
              <a:gdLst/>
              <a:ahLst/>
              <a:cxnLst/>
              <a:rect l="0" t="0" r="0" b="0"/>
              <a:pathLst>
                <a:path w="216408" h="236220">
                  <a:moveTo>
                    <a:pt x="0" y="128016"/>
                  </a:moveTo>
                  <a:lnTo>
                    <a:pt x="54102" y="128016"/>
                  </a:lnTo>
                  <a:lnTo>
                    <a:pt x="54102" y="0"/>
                  </a:lnTo>
                  <a:lnTo>
                    <a:pt x="162306" y="0"/>
                  </a:lnTo>
                  <a:lnTo>
                    <a:pt x="162306" y="128016"/>
                  </a:lnTo>
                  <a:lnTo>
                    <a:pt x="216408" y="128016"/>
                  </a:lnTo>
                  <a:lnTo>
                    <a:pt x="108204" y="23622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E58C4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614"/>
            <p:cNvSpPr/>
            <p:nvPr/>
          </p:nvSpPr>
          <p:spPr>
            <a:xfrm>
              <a:off x="7256526" y="851154"/>
              <a:ext cx="214884" cy="236220"/>
            </a:xfrm>
            <a:custGeom>
              <a:avLst/>
              <a:gdLst/>
              <a:ahLst/>
              <a:cxnLst/>
              <a:rect l="0" t="0" r="0" b="0"/>
              <a:pathLst>
                <a:path w="214884" h="236220">
                  <a:moveTo>
                    <a:pt x="53722" y="0"/>
                  </a:moveTo>
                  <a:lnTo>
                    <a:pt x="161163" y="0"/>
                  </a:lnTo>
                  <a:lnTo>
                    <a:pt x="161163" y="128778"/>
                  </a:lnTo>
                  <a:lnTo>
                    <a:pt x="214884" y="128778"/>
                  </a:lnTo>
                  <a:lnTo>
                    <a:pt x="107442" y="236220"/>
                  </a:lnTo>
                  <a:lnTo>
                    <a:pt x="0" y="128778"/>
                  </a:lnTo>
                  <a:lnTo>
                    <a:pt x="53722" y="128778"/>
                  </a:lnTo>
                  <a:lnTo>
                    <a:pt x="53722" y="0"/>
                  </a:lnTo>
                  <a:close/>
                </a:path>
              </a:pathLst>
            </a:custGeom>
            <a:solidFill>
              <a:srgbClr val="4A66AC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615"/>
            <p:cNvSpPr/>
            <p:nvPr/>
          </p:nvSpPr>
          <p:spPr>
            <a:xfrm>
              <a:off x="7256526" y="851154"/>
              <a:ext cx="214884" cy="236220"/>
            </a:xfrm>
            <a:custGeom>
              <a:avLst/>
              <a:gdLst/>
              <a:ahLst/>
              <a:cxnLst/>
              <a:rect l="0" t="0" r="0" b="0"/>
              <a:pathLst>
                <a:path w="214884" h="236220">
                  <a:moveTo>
                    <a:pt x="0" y="128778"/>
                  </a:moveTo>
                  <a:lnTo>
                    <a:pt x="53722" y="128778"/>
                  </a:lnTo>
                  <a:lnTo>
                    <a:pt x="53722" y="0"/>
                  </a:lnTo>
                  <a:lnTo>
                    <a:pt x="161163" y="0"/>
                  </a:lnTo>
                  <a:lnTo>
                    <a:pt x="161163" y="128778"/>
                  </a:lnTo>
                  <a:lnTo>
                    <a:pt x="214884" y="128778"/>
                  </a:lnTo>
                  <a:lnTo>
                    <a:pt x="107442" y="23622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E58C4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Shape 616"/>
            <p:cNvSpPr/>
            <p:nvPr/>
          </p:nvSpPr>
          <p:spPr>
            <a:xfrm>
              <a:off x="521970" y="1160526"/>
              <a:ext cx="10451592" cy="850392"/>
            </a:xfrm>
            <a:custGeom>
              <a:avLst/>
              <a:gdLst/>
              <a:ahLst/>
              <a:cxnLst/>
              <a:rect l="0" t="0" r="0" b="0"/>
              <a:pathLst>
                <a:path w="10451592" h="850392">
                  <a:moveTo>
                    <a:pt x="0" y="141732"/>
                  </a:moveTo>
                  <a:cubicBezTo>
                    <a:pt x="0" y="63500"/>
                    <a:pt x="63449" y="0"/>
                    <a:pt x="141732" y="0"/>
                  </a:cubicBezTo>
                  <a:lnTo>
                    <a:pt x="10309860" y="0"/>
                  </a:lnTo>
                  <a:cubicBezTo>
                    <a:pt x="10388092" y="0"/>
                    <a:pt x="10451592" y="63500"/>
                    <a:pt x="10451592" y="141732"/>
                  </a:cubicBezTo>
                  <a:lnTo>
                    <a:pt x="10451592" y="708660"/>
                  </a:lnTo>
                  <a:cubicBezTo>
                    <a:pt x="10451592" y="786892"/>
                    <a:pt x="10388092" y="850392"/>
                    <a:pt x="10309860" y="850392"/>
                  </a:cubicBezTo>
                  <a:lnTo>
                    <a:pt x="141732" y="850392"/>
                  </a:lnTo>
                  <a:cubicBezTo>
                    <a:pt x="63449" y="850392"/>
                    <a:pt x="0" y="786892"/>
                    <a:pt x="0" y="708660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E58C4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617"/>
            <p:cNvSpPr/>
            <p:nvPr/>
          </p:nvSpPr>
          <p:spPr>
            <a:xfrm>
              <a:off x="2136394" y="1194810"/>
              <a:ext cx="1788960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председатель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618"/>
            <p:cNvSpPr/>
            <p:nvPr/>
          </p:nvSpPr>
          <p:spPr>
            <a:xfrm>
              <a:off x="3480562" y="1194810"/>
              <a:ext cx="152019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–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619"/>
            <p:cNvSpPr/>
            <p:nvPr/>
          </p:nvSpPr>
          <p:spPr>
            <a:xfrm>
              <a:off x="3651250" y="1194810"/>
              <a:ext cx="7588485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доктор наук, имеющий 2 подготовленных кандидатов наук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620"/>
            <p:cNvSpPr/>
            <p:nvPr/>
          </p:nvSpPr>
          <p:spPr>
            <a:xfrm>
              <a:off x="805586" y="1469130"/>
              <a:ext cx="2234680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ученый секретарь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621"/>
            <p:cNvSpPr/>
            <p:nvPr/>
          </p:nvSpPr>
          <p:spPr>
            <a:xfrm>
              <a:off x="2476246" y="1469130"/>
              <a:ext cx="152019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–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622"/>
            <p:cNvSpPr/>
            <p:nvPr/>
          </p:nvSpPr>
          <p:spPr>
            <a:xfrm>
              <a:off x="2631694" y="1469130"/>
              <a:ext cx="5257425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основное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место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работы</a:t>
              </a: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-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учреждение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научно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623"/>
            <p:cNvSpPr/>
            <p:nvPr/>
          </p:nvSpPr>
          <p:spPr>
            <a:xfrm>
              <a:off x="6577838" y="1423949"/>
              <a:ext cx="101247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624"/>
            <p:cNvSpPr/>
            <p:nvPr/>
          </p:nvSpPr>
          <p:spPr>
            <a:xfrm>
              <a:off x="6646419" y="1469130"/>
              <a:ext cx="5454443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ориентированного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образования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которой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625"/>
            <p:cNvSpPr/>
            <p:nvPr/>
          </p:nvSpPr>
          <p:spPr>
            <a:xfrm>
              <a:off x="5047488" y="1743704"/>
              <a:ext cx="1869530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создается совет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Shape 626"/>
            <p:cNvSpPr/>
            <p:nvPr/>
          </p:nvSpPr>
          <p:spPr>
            <a:xfrm>
              <a:off x="531114" y="2350770"/>
              <a:ext cx="10453116" cy="531876"/>
            </a:xfrm>
            <a:custGeom>
              <a:avLst/>
              <a:gdLst/>
              <a:ahLst/>
              <a:cxnLst/>
              <a:rect l="0" t="0" r="0" b="0"/>
              <a:pathLst>
                <a:path w="10453116" h="531876">
                  <a:moveTo>
                    <a:pt x="0" y="88646"/>
                  </a:moveTo>
                  <a:cubicBezTo>
                    <a:pt x="0" y="39624"/>
                    <a:pt x="39688" y="0"/>
                    <a:pt x="88646" y="0"/>
                  </a:cubicBezTo>
                  <a:lnTo>
                    <a:pt x="10364470" y="0"/>
                  </a:lnTo>
                  <a:cubicBezTo>
                    <a:pt x="10413492" y="0"/>
                    <a:pt x="10453116" y="39624"/>
                    <a:pt x="10453116" y="88646"/>
                  </a:cubicBezTo>
                  <a:lnTo>
                    <a:pt x="10453116" y="443230"/>
                  </a:lnTo>
                  <a:cubicBezTo>
                    <a:pt x="10453116" y="492252"/>
                    <a:pt x="10413492" y="531876"/>
                    <a:pt x="10364470" y="531876"/>
                  </a:cubicBezTo>
                  <a:lnTo>
                    <a:pt x="88646" y="531876"/>
                  </a:lnTo>
                  <a:cubicBezTo>
                    <a:pt x="39688" y="531876"/>
                    <a:pt x="0" y="492252"/>
                    <a:pt x="0" y="443230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E58C4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 627"/>
            <p:cNvSpPr/>
            <p:nvPr/>
          </p:nvSpPr>
          <p:spPr>
            <a:xfrm>
              <a:off x="5330190" y="2062734"/>
              <a:ext cx="216408" cy="236220"/>
            </a:xfrm>
            <a:custGeom>
              <a:avLst/>
              <a:gdLst/>
              <a:ahLst/>
              <a:cxnLst/>
              <a:rect l="0" t="0" r="0" b="0"/>
              <a:pathLst>
                <a:path w="216408" h="236220">
                  <a:moveTo>
                    <a:pt x="54102" y="0"/>
                  </a:moveTo>
                  <a:lnTo>
                    <a:pt x="162306" y="0"/>
                  </a:lnTo>
                  <a:lnTo>
                    <a:pt x="162306" y="128016"/>
                  </a:lnTo>
                  <a:lnTo>
                    <a:pt x="216408" y="128016"/>
                  </a:lnTo>
                  <a:lnTo>
                    <a:pt x="108204" y="236220"/>
                  </a:lnTo>
                  <a:lnTo>
                    <a:pt x="0" y="128016"/>
                  </a:lnTo>
                  <a:lnTo>
                    <a:pt x="54102" y="128016"/>
                  </a:lnTo>
                  <a:lnTo>
                    <a:pt x="54102" y="0"/>
                  </a:lnTo>
                  <a:close/>
                </a:path>
              </a:pathLst>
            </a:custGeom>
            <a:solidFill>
              <a:srgbClr val="4A66AC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628"/>
            <p:cNvSpPr/>
            <p:nvPr/>
          </p:nvSpPr>
          <p:spPr>
            <a:xfrm>
              <a:off x="5330190" y="2062734"/>
              <a:ext cx="216408" cy="236220"/>
            </a:xfrm>
            <a:custGeom>
              <a:avLst/>
              <a:gdLst/>
              <a:ahLst/>
              <a:cxnLst/>
              <a:rect l="0" t="0" r="0" b="0"/>
              <a:pathLst>
                <a:path w="216408" h="236220">
                  <a:moveTo>
                    <a:pt x="0" y="128016"/>
                  </a:moveTo>
                  <a:lnTo>
                    <a:pt x="54102" y="128016"/>
                  </a:lnTo>
                  <a:lnTo>
                    <a:pt x="54102" y="0"/>
                  </a:lnTo>
                  <a:lnTo>
                    <a:pt x="162306" y="0"/>
                  </a:lnTo>
                  <a:lnTo>
                    <a:pt x="162306" y="128016"/>
                  </a:lnTo>
                  <a:lnTo>
                    <a:pt x="216408" y="128016"/>
                  </a:lnTo>
                  <a:lnTo>
                    <a:pt x="108204" y="23622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E58C4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9808"/>
            <p:cNvSpPr/>
            <p:nvPr/>
          </p:nvSpPr>
          <p:spPr>
            <a:xfrm>
              <a:off x="827532" y="2538724"/>
              <a:ext cx="152019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9811"/>
            <p:cNvSpPr/>
            <p:nvPr/>
          </p:nvSpPr>
          <p:spPr>
            <a:xfrm>
              <a:off x="941832" y="2538724"/>
              <a:ext cx="11596619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или несколько близких специальностей (не более 4) по 1 или 2 смежным отраслям науки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Shape 630"/>
            <p:cNvSpPr/>
            <p:nvPr/>
          </p:nvSpPr>
          <p:spPr>
            <a:xfrm>
              <a:off x="467106" y="3333750"/>
              <a:ext cx="10477500" cy="1138428"/>
            </a:xfrm>
            <a:custGeom>
              <a:avLst/>
              <a:gdLst/>
              <a:ahLst/>
              <a:cxnLst/>
              <a:rect l="0" t="0" r="0" b="0"/>
              <a:pathLst>
                <a:path w="10477500" h="1138428">
                  <a:moveTo>
                    <a:pt x="0" y="189738"/>
                  </a:moveTo>
                  <a:cubicBezTo>
                    <a:pt x="0" y="84963"/>
                    <a:pt x="84950" y="0"/>
                    <a:pt x="189738" y="0"/>
                  </a:cubicBezTo>
                  <a:lnTo>
                    <a:pt x="10287762" y="0"/>
                  </a:lnTo>
                  <a:cubicBezTo>
                    <a:pt x="10392537" y="0"/>
                    <a:pt x="10477500" y="84963"/>
                    <a:pt x="10477500" y="189738"/>
                  </a:cubicBezTo>
                  <a:lnTo>
                    <a:pt x="10477500" y="948690"/>
                  </a:lnTo>
                  <a:cubicBezTo>
                    <a:pt x="10477500" y="1053465"/>
                    <a:pt x="10392537" y="1138428"/>
                    <a:pt x="10287762" y="1138428"/>
                  </a:cubicBezTo>
                  <a:lnTo>
                    <a:pt x="189738" y="1138428"/>
                  </a:lnTo>
                  <a:cubicBezTo>
                    <a:pt x="84950" y="1138428"/>
                    <a:pt x="0" y="1053465"/>
                    <a:pt x="0" y="948690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E58C4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631"/>
            <p:cNvSpPr/>
            <p:nvPr/>
          </p:nvSpPr>
          <p:spPr>
            <a:xfrm>
              <a:off x="5330190" y="2978658"/>
              <a:ext cx="216408" cy="234696"/>
            </a:xfrm>
            <a:custGeom>
              <a:avLst/>
              <a:gdLst/>
              <a:ahLst/>
              <a:cxnLst/>
              <a:rect l="0" t="0" r="0" b="0"/>
              <a:pathLst>
                <a:path w="216408" h="234696">
                  <a:moveTo>
                    <a:pt x="54102" y="0"/>
                  </a:moveTo>
                  <a:lnTo>
                    <a:pt x="162306" y="0"/>
                  </a:lnTo>
                  <a:lnTo>
                    <a:pt x="162306" y="126492"/>
                  </a:lnTo>
                  <a:lnTo>
                    <a:pt x="216408" y="126492"/>
                  </a:lnTo>
                  <a:lnTo>
                    <a:pt x="108204" y="234696"/>
                  </a:lnTo>
                  <a:lnTo>
                    <a:pt x="0" y="126492"/>
                  </a:lnTo>
                  <a:lnTo>
                    <a:pt x="54102" y="126492"/>
                  </a:lnTo>
                  <a:lnTo>
                    <a:pt x="54102" y="0"/>
                  </a:lnTo>
                  <a:close/>
                </a:path>
              </a:pathLst>
            </a:custGeom>
            <a:solidFill>
              <a:srgbClr val="4A66AC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632"/>
            <p:cNvSpPr/>
            <p:nvPr/>
          </p:nvSpPr>
          <p:spPr>
            <a:xfrm>
              <a:off x="5330190" y="2978658"/>
              <a:ext cx="216408" cy="234696"/>
            </a:xfrm>
            <a:custGeom>
              <a:avLst/>
              <a:gdLst/>
              <a:ahLst/>
              <a:cxnLst/>
              <a:rect l="0" t="0" r="0" b="0"/>
              <a:pathLst>
                <a:path w="216408" h="234696">
                  <a:moveTo>
                    <a:pt x="0" y="126492"/>
                  </a:moveTo>
                  <a:lnTo>
                    <a:pt x="54102" y="126492"/>
                  </a:lnTo>
                  <a:lnTo>
                    <a:pt x="54102" y="0"/>
                  </a:lnTo>
                  <a:lnTo>
                    <a:pt x="162306" y="0"/>
                  </a:lnTo>
                  <a:lnTo>
                    <a:pt x="162306" y="126492"/>
                  </a:lnTo>
                  <a:lnTo>
                    <a:pt x="216408" y="126492"/>
                  </a:lnTo>
                  <a:lnTo>
                    <a:pt x="108204" y="23469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E58C4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633"/>
            <p:cNvSpPr/>
            <p:nvPr/>
          </p:nvSpPr>
          <p:spPr>
            <a:xfrm>
              <a:off x="631546" y="3502781"/>
              <a:ext cx="6338889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 одной специальности и одной отрасли науки 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634"/>
            <p:cNvSpPr/>
            <p:nvPr/>
          </p:nvSpPr>
          <p:spPr>
            <a:xfrm>
              <a:off x="5400802" y="3457601"/>
              <a:ext cx="101247" cy="33656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635"/>
            <p:cNvSpPr/>
            <p:nvPr/>
          </p:nvSpPr>
          <p:spPr>
            <a:xfrm>
              <a:off x="5533390" y="3502781"/>
              <a:ext cx="3077777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 менее 7 и не более 9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636"/>
            <p:cNvSpPr/>
            <p:nvPr/>
          </p:nvSpPr>
          <p:spPr>
            <a:xfrm>
              <a:off x="7848600" y="3502781"/>
              <a:ext cx="1101530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;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637"/>
            <p:cNvSpPr/>
            <p:nvPr/>
          </p:nvSpPr>
          <p:spPr>
            <a:xfrm>
              <a:off x="631546" y="3722237"/>
              <a:ext cx="12959316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 двум специальностям и одной отрасли науки  или по одной специальности двум отраслям науки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638"/>
            <p:cNvSpPr/>
            <p:nvPr/>
          </p:nvSpPr>
          <p:spPr>
            <a:xfrm>
              <a:off x="10377170" y="3677056"/>
              <a:ext cx="101247" cy="3365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639"/>
            <p:cNvSpPr/>
            <p:nvPr/>
          </p:nvSpPr>
          <p:spPr>
            <a:xfrm>
              <a:off x="10509758" y="3722237"/>
              <a:ext cx="373663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640"/>
            <p:cNvSpPr/>
            <p:nvPr/>
          </p:nvSpPr>
          <p:spPr>
            <a:xfrm>
              <a:off x="631546" y="3941693"/>
              <a:ext cx="2856437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менее 9 и не более 12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641"/>
            <p:cNvSpPr/>
            <p:nvPr/>
          </p:nvSpPr>
          <p:spPr>
            <a:xfrm>
              <a:off x="2780665" y="3941693"/>
              <a:ext cx="1101530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человек;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642"/>
            <p:cNvSpPr/>
            <p:nvPr/>
          </p:nvSpPr>
          <p:spPr>
            <a:xfrm>
              <a:off x="631546" y="4161403"/>
              <a:ext cx="2773435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в остальных случаях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643"/>
            <p:cNvSpPr/>
            <p:nvPr/>
          </p:nvSpPr>
          <p:spPr>
            <a:xfrm>
              <a:off x="2713609" y="4161403"/>
              <a:ext cx="152019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–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644"/>
            <p:cNvSpPr/>
            <p:nvPr/>
          </p:nvSpPr>
          <p:spPr>
            <a:xfrm>
              <a:off x="2885821" y="4161403"/>
              <a:ext cx="4398822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 менее 12 и не более 15 человек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Shape 645"/>
            <p:cNvSpPr/>
            <p:nvPr/>
          </p:nvSpPr>
          <p:spPr>
            <a:xfrm>
              <a:off x="456438" y="4869943"/>
              <a:ext cx="10488168" cy="899160"/>
            </a:xfrm>
            <a:custGeom>
              <a:avLst/>
              <a:gdLst/>
              <a:ahLst/>
              <a:cxnLst/>
              <a:rect l="0" t="0" r="0" b="0"/>
              <a:pathLst>
                <a:path w="10488168" h="899160">
                  <a:moveTo>
                    <a:pt x="0" y="149860"/>
                  </a:moveTo>
                  <a:cubicBezTo>
                    <a:pt x="0" y="67056"/>
                    <a:pt x="67094" y="0"/>
                    <a:pt x="149873" y="0"/>
                  </a:cubicBezTo>
                  <a:lnTo>
                    <a:pt x="10338308" y="0"/>
                  </a:lnTo>
                  <a:cubicBezTo>
                    <a:pt x="10421112" y="0"/>
                    <a:pt x="10488168" y="67056"/>
                    <a:pt x="10488168" y="149860"/>
                  </a:cubicBezTo>
                  <a:lnTo>
                    <a:pt x="10488168" y="749287"/>
                  </a:lnTo>
                  <a:cubicBezTo>
                    <a:pt x="10488168" y="832066"/>
                    <a:pt x="10421112" y="899160"/>
                    <a:pt x="10338308" y="899160"/>
                  </a:cubicBezTo>
                  <a:lnTo>
                    <a:pt x="149873" y="899160"/>
                  </a:lnTo>
                  <a:cubicBezTo>
                    <a:pt x="67094" y="899160"/>
                    <a:pt x="0" y="832066"/>
                    <a:pt x="0" y="74928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E58C4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646"/>
            <p:cNvSpPr/>
            <p:nvPr/>
          </p:nvSpPr>
          <p:spPr>
            <a:xfrm>
              <a:off x="783031" y="5105394"/>
              <a:ext cx="13240552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соответствие специальности подтверждается дипломом об ученой степени либо дипломом об ученой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647"/>
            <p:cNvSpPr/>
            <p:nvPr/>
          </p:nvSpPr>
          <p:spPr>
            <a:xfrm>
              <a:off x="2307082" y="5379503"/>
              <a:ext cx="9111383" cy="2769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E58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степени по смежной специальности, а также научными публикациями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Shape 648"/>
            <p:cNvSpPr/>
            <p:nvPr/>
          </p:nvSpPr>
          <p:spPr>
            <a:xfrm>
              <a:off x="5330190" y="4571238"/>
              <a:ext cx="216408" cy="236220"/>
            </a:xfrm>
            <a:custGeom>
              <a:avLst/>
              <a:gdLst/>
              <a:ahLst/>
              <a:cxnLst/>
              <a:rect l="0" t="0" r="0" b="0"/>
              <a:pathLst>
                <a:path w="216408" h="236220">
                  <a:moveTo>
                    <a:pt x="54102" y="0"/>
                  </a:moveTo>
                  <a:lnTo>
                    <a:pt x="162306" y="0"/>
                  </a:lnTo>
                  <a:lnTo>
                    <a:pt x="162306" y="128016"/>
                  </a:lnTo>
                  <a:lnTo>
                    <a:pt x="216408" y="128016"/>
                  </a:lnTo>
                  <a:lnTo>
                    <a:pt x="108204" y="236220"/>
                  </a:lnTo>
                  <a:lnTo>
                    <a:pt x="0" y="128016"/>
                  </a:lnTo>
                  <a:lnTo>
                    <a:pt x="54102" y="128016"/>
                  </a:lnTo>
                  <a:lnTo>
                    <a:pt x="54102" y="0"/>
                  </a:lnTo>
                  <a:close/>
                </a:path>
              </a:pathLst>
            </a:custGeom>
            <a:solidFill>
              <a:srgbClr val="4A66AC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hape 649"/>
            <p:cNvSpPr/>
            <p:nvPr/>
          </p:nvSpPr>
          <p:spPr>
            <a:xfrm>
              <a:off x="5330190" y="4571238"/>
              <a:ext cx="216408" cy="236220"/>
            </a:xfrm>
            <a:custGeom>
              <a:avLst/>
              <a:gdLst/>
              <a:ahLst/>
              <a:cxnLst/>
              <a:rect l="0" t="0" r="0" b="0"/>
              <a:pathLst>
                <a:path w="216408" h="236220">
                  <a:moveTo>
                    <a:pt x="0" y="128016"/>
                  </a:moveTo>
                  <a:lnTo>
                    <a:pt x="54102" y="128016"/>
                  </a:lnTo>
                  <a:lnTo>
                    <a:pt x="54102" y="0"/>
                  </a:lnTo>
                  <a:lnTo>
                    <a:pt x="162306" y="0"/>
                  </a:lnTo>
                  <a:lnTo>
                    <a:pt x="162306" y="128016"/>
                  </a:lnTo>
                  <a:lnTo>
                    <a:pt x="216408" y="128016"/>
                  </a:lnTo>
                  <a:lnTo>
                    <a:pt x="108204" y="23622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E58C4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7" name="Picture 65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6437" y="-274632"/>
              <a:ext cx="1838579" cy="1346521"/>
            </a:xfrm>
            <a:prstGeom prst="rect">
              <a:avLst/>
            </a:prstGeom>
          </p:spPr>
        </p:pic>
      </p:grpSp>
      <p:sp>
        <p:nvSpPr>
          <p:cNvPr id="48" name="Блок-схема: процесс 47"/>
          <p:cNvSpPr/>
          <p:nvPr/>
        </p:nvSpPr>
        <p:spPr>
          <a:xfrm>
            <a:off x="127000" y="152400"/>
            <a:ext cx="11980333" cy="6587067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345441"/>
            <a:ext cx="10434320" cy="92455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E58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СМЕЖНЫЕ </a:t>
            </a:r>
            <a:r>
              <a:rPr lang="ru-RU" sz="2000" b="1" dirty="0">
                <a:solidFill>
                  <a:srgbClr val="0E58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СПЕЦИАЛЬНОСТИ ПЕРЕЧИСЛЕНЫ В ПАСПОРТЕ СПЕЦИАЛЬНОСТИ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5" name="Picture 663"/>
          <p:cNvPicPr/>
          <p:nvPr/>
        </p:nvPicPr>
        <p:blipFill>
          <a:blip r:embed="rId2"/>
          <a:stretch>
            <a:fillRect/>
          </a:stretch>
        </p:blipFill>
        <p:spPr>
          <a:xfrm>
            <a:off x="863600" y="345441"/>
            <a:ext cx="538480" cy="588009"/>
          </a:xfrm>
          <a:prstGeom prst="rect">
            <a:avLst/>
          </a:prstGeom>
        </p:spPr>
      </p:pic>
      <p:sp>
        <p:nvSpPr>
          <p:cNvPr id="6" name="Rectangle 667"/>
          <p:cNvSpPr/>
          <p:nvPr/>
        </p:nvSpPr>
        <p:spPr>
          <a:xfrm>
            <a:off x="5118418" y="650240"/>
            <a:ext cx="3275965" cy="3860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E58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https://vak.gov.by/pasports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70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560" y="933450"/>
            <a:ext cx="11856720" cy="5741669"/>
          </a:xfrm>
          <a:prstGeom prst="rect">
            <a:avLst/>
          </a:prstGeom>
        </p:spPr>
      </p:pic>
      <p:sp>
        <p:nvSpPr>
          <p:cNvPr id="8" name="Shape 671"/>
          <p:cNvSpPr/>
          <p:nvPr/>
        </p:nvSpPr>
        <p:spPr>
          <a:xfrm>
            <a:off x="2021840" y="5567680"/>
            <a:ext cx="2651761" cy="243840"/>
          </a:xfrm>
          <a:custGeom>
            <a:avLst/>
            <a:gdLst/>
            <a:ahLst/>
            <a:cxnLst/>
            <a:rect l="0" t="0" r="0" b="0"/>
            <a:pathLst>
              <a:path w="2234184" h="292608">
                <a:moveTo>
                  <a:pt x="0" y="292608"/>
                </a:moveTo>
                <a:lnTo>
                  <a:pt x="2234184" y="292608"/>
                </a:lnTo>
                <a:lnTo>
                  <a:pt x="2234184" y="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91440" y="124691"/>
            <a:ext cx="12011891" cy="6633556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579" y="515533"/>
            <a:ext cx="10515600" cy="78295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отказа в принятии диссертации к рассмотрению в совете по защите диссертаций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 useBgFill="1"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97680" y="1452880"/>
            <a:ext cx="7056120" cy="4724083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 fontAlgn="base">
              <a:lnSpc>
                <a:spcPct val="104000"/>
              </a:lnSpc>
              <a:spcAft>
                <a:spcPts val="985"/>
              </a:spcAft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32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Несоответствие диссертации </a:t>
            </a:r>
            <a:r>
              <a:rPr lang="ru-RU" sz="32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специальностям и (или) отраслям науки, по которым совету по защите диссертаций разрешена защита диссертаций;</a:t>
            </a:r>
            <a:endParaRPr lang="en-US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4000"/>
              </a:lnSpc>
              <a:spcAft>
                <a:spcPts val="985"/>
              </a:spcAft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32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невозможность организации разовой защиты диссертации;</a:t>
            </a:r>
            <a:endParaRPr lang="en-US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4000"/>
              </a:lnSpc>
              <a:spcAft>
                <a:spcPts val="985"/>
              </a:spcAft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32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нарушение требований, предъявляемых к соискателю и (или) к оформлению диссертации, определенных актами законодательства</a:t>
            </a:r>
            <a:endParaRPr lang="en-US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indent="0">
              <a:buNone/>
            </a:pPr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68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452880"/>
            <a:ext cx="3154680" cy="4643120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149628" y="108065"/>
            <a:ext cx="11945389" cy="6533804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080" y="406400"/>
            <a:ext cx="10459720" cy="1056640"/>
          </a:xfrm>
        </p:spPr>
        <p:txBody>
          <a:bodyPr>
            <a:normAutofit fontScale="90000"/>
          </a:bodyPr>
          <a:lstStyle/>
          <a:p>
            <a:pPr marL="1892300" marR="1390015" indent="-749935" algn="ctr">
              <a:lnSpc>
                <a:spcPct val="93000"/>
              </a:lnSpc>
              <a:spcAft>
                <a:spcPts val="1390"/>
              </a:spcAft>
            </a:pPr>
            <a:r>
              <a:rPr lang="ru-RU" sz="36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Принятие диссертации к рассмотрению в совете по защите диссертаций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7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520" y="1463040"/>
            <a:ext cx="7802880" cy="5019040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en-US" sz="6000" dirty="0" err="1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письменное</a:t>
            </a:r>
            <a:r>
              <a:rPr lang="en-US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sz="6000" dirty="0" err="1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заявление</a:t>
            </a:r>
            <a:r>
              <a:rPr lang="en-US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; </a:t>
            </a:r>
            <a:endParaRPr lang="en-US" sz="4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заверенный по месту работы личный листок по учету кадров;</a:t>
            </a:r>
            <a:endParaRPr lang="en-US" sz="4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91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заверенные нотариально или по месту работы копии документа, подтверждающего получение высшего образования, диплома исследователя (при наличии), а для соискателя ученой степени доктора наук - диплома кандидата наук;</a:t>
            </a:r>
            <a:endParaRPr lang="en-US" sz="4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подлинники удостоверений о сдаче кандидатских экзаменов и зачета;</a:t>
            </a:r>
            <a:endParaRPr lang="en-US" sz="4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диссертация (6 экземпляров докторской или 5 экземпляров кандидатской);</a:t>
            </a:r>
            <a:endParaRPr lang="en-US" sz="4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справки и (или) акты о внедрении, другие документы, свидетельствующие о практическом использовании результатов диссертации;</a:t>
            </a:r>
            <a:endParaRPr lang="en-US" sz="4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рукопись автореферата (по диссертации в виде научного доклада не требуется);</a:t>
            </a:r>
            <a:endParaRPr lang="en-US" sz="4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заключение учреждения (учреждений) научно-ориентированного образования по результатам предварительной экспертизы;</a:t>
            </a:r>
            <a:endParaRPr lang="en-US" sz="4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отзыв о диссертации научного руководителя или научного консультанта (при их наличии</a:t>
            </a:r>
            <a:r>
              <a:rPr lang="ru-RU" sz="60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); </a:t>
            </a:r>
            <a:endParaRPr lang="en-US" sz="4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91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оригиналы (оттиски) или ксерокопии работ соискателя по теме диссертации, приведенных в диссертации, автореферате или диссертации в виде научного доклада, в которых опубликованы основные результаты диссертации, а также программы научных съездов, конференций, симпозиумов и других научных мероприятий, подтверждающие участие в них соискателя.</a:t>
            </a:r>
            <a:endParaRPr lang="en-US" sz="4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75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8480" y="1378585"/>
            <a:ext cx="3185160" cy="4351338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149629" y="157942"/>
            <a:ext cx="11920451" cy="6525491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8153"/>
            <a:ext cx="10515600" cy="107739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	Первичная </a:t>
            </a:r>
            <a:r>
              <a:rPr lang="ru-RU" sz="3600" b="1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экспертиза диссертации</a:t>
            </a:r>
            <a:r>
              <a:rPr lang="ru-RU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	</a:t>
            </a:r>
            <a:r>
              <a:rPr lang="ru-RU" sz="200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i="1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проводит член совета по защите диссертаций, специалист по </a:t>
            </a:r>
            <a:r>
              <a:rPr lang="ru-RU" sz="2000" i="1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                      специальности </a:t>
            </a:r>
            <a:r>
              <a:rPr lang="ru-RU" sz="2000" i="1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или по смежной специальности)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4640" y="1825625"/>
            <a:ext cx="5979160" cy="4351338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полнота и объективность проведения предварительной экспертизы;</a:t>
            </a:r>
            <a:endParaRPr lang="en-US" sz="2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выносимых на защиту положений и выводов диссертации паспорту специальности и отрасли науки, по которым она представляется к защите; </a:t>
            </a:r>
            <a:endParaRPr lang="ru-RU" sz="2100" dirty="0" smtClean="0">
              <a:solidFill>
                <a:srgbClr val="4A66AC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21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автореферата содержанию диссертации;</a:t>
            </a:r>
            <a:endParaRPr lang="en-US" sz="2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требований к опубликованию результатов диссертации, а также к оформлению диссертации и автореферата, в том числе выполнения требований пункта 26 Положения о присуждении ученых степеней и присвоении ученых званий</a:t>
            </a:r>
            <a:r>
              <a:rPr lang="ru-RU" sz="21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при необходимости возможности проведения разовой защиты диссертации.</a:t>
            </a:r>
            <a:endParaRPr lang="en-US" sz="2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Экспертом по первичной экспертизе </a:t>
            </a:r>
            <a:r>
              <a:rPr lang="ru-RU" sz="21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может быть</a:t>
            </a: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100" dirty="0" smtClean="0">
              <a:solidFill>
                <a:srgbClr val="4A66AC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совета по защите диссертаций;</a:t>
            </a:r>
            <a:endParaRPr lang="en-US" sz="2100" dirty="0">
              <a:solidFill>
                <a:srgbClr val="4A66AC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организации, в которой выполнена диссертационная работа; </a:t>
            </a:r>
            <a:endParaRPr lang="ru-RU" sz="2100" dirty="0" smtClean="0">
              <a:solidFill>
                <a:srgbClr val="4A66AC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комиссии (эксперт) по предварительной экспертизе диссертации; научный руководитель (научный консультант); соавторы работ, опубликованных соискателем;</a:t>
            </a:r>
            <a:endParaRPr lang="en-US" sz="2100" dirty="0">
              <a:solidFill>
                <a:srgbClr val="4A66AC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лицо, находящееся в близком родстве или свойстве с соискателем либо его научным руководителем (научным консультантом); </a:t>
            </a:r>
            <a:endParaRPr lang="ru-RU" sz="2100" dirty="0" smtClean="0">
              <a:solidFill>
                <a:srgbClr val="4A66AC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подчиненный </a:t>
            </a:r>
            <a:r>
              <a:rPr lang="ru-RU" sz="21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соискателя.</a:t>
            </a:r>
            <a:endParaRPr lang="en-US" sz="2100" dirty="0">
              <a:solidFill>
                <a:srgbClr val="4A66AC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5" name="Group 8979"/>
          <p:cNvGrpSpPr/>
          <p:nvPr/>
        </p:nvGrpSpPr>
        <p:grpSpPr>
          <a:xfrm>
            <a:off x="634179" y="1705548"/>
            <a:ext cx="7538350" cy="4638104"/>
            <a:chOff x="-2264780" y="639128"/>
            <a:chExt cx="7538527" cy="4638104"/>
          </a:xfrm>
        </p:grpSpPr>
        <p:sp>
          <p:nvSpPr>
            <p:cNvPr id="6" name="Rectangle 768"/>
            <p:cNvSpPr/>
            <p:nvPr/>
          </p:nvSpPr>
          <p:spPr>
            <a:xfrm>
              <a:off x="5146294" y="839577"/>
              <a:ext cx="127453" cy="1592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50" dirty="0">
                  <a:solidFill>
                    <a:srgbClr val="4A66AC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✓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770"/>
            <p:cNvSpPr/>
            <p:nvPr/>
          </p:nvSpPr>
          <p:spPr>
            <a:xfrm>
              <a:off x="5146294" y="1112373"/>
              <a:ext cx="127453" cy="1592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50">
                  <a:solidFill>
                    <a:srgbClr val="4A66AC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✓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74"/>
            <p:cNvSpPr/>
            <p:nvPr/>
          </p:nvSpPr>
          <p:spPr>
            <a:xfrm>
              <a:off x="5146294" y="1531473"/>
              <a:ext cx="127453" cy="1592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50">
                  <a:solidFill>
                    <a:srgbClr val="4A66AC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✓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777"/>
            <p:cNvSpPr/>
            <p:nvPr/>
          </p:nvSpPr>
          <p:spPr>
            <a:xfrm>
              <a:off x="5146294" y="1805793"/>
              <a:ext cx="127453" cy="1592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50">
                  <a:solidFill>
                    <a:srgbClr val="4A66AC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✓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783"/>
            <p:cNvSpPr/>
            <p:nvPr/>
          </p:nvSpPr>
          <p:spPr>
            <a:xfrm>
              <a:off x="5146294" y="2371578"/>
              <a:ext cx="127453" cy="1592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50">
                  <a:solidFill>
                    <a:srgbClr val="4A66AC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✓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8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2264780" y="639128"/>
              <a:ext cx="4396724" cy="3033712"/>
            </a:xfrm>
            <a:prstGeom prst="rect">
              <a:avLst/>
            </a:prstGeom>
          </p:spPr>
        </p:pic>
        <p:pic>
          <p:nvPicPr>
            <p:cNvPr id="12" name="Picture 8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83469" y="3687700"/>
              <a:ext cx="1589532" cy="1589532"/>
            </a:xfrm>
            <a:prstGeom prst="rect">
              <a:avLst/>
            </a:prstGeom>
          </p:spPr>
        </p:pic>
      </p:grpSp>
      <p:sp>
        <p:nvSpPr>
          <p:cNvPr id="14" name="Блок-схема: процесс 13"/>
          <p:cNvSpPr/>
          <p:nvPr/>
        </p:nvSpPr>
        <p:spPr>
          <a:xfrm>
            <a:off x="163629" y="134754"/>
            <a:ext cx="11906451" cy="6574054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82980" indent="-6350" algn="ctr">
              <a:lnSpc>
                <a:spcPct val="93000"/>
              </a:lnSpc>
              <a:spcAft>
                <a:spcPts val="5090"/>
              </a:spcAft>
            </a:pPr>
            <a:r>
              <a:rPr lang="ru-RU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Основания </a:t>
            </a:r>
            <a:r>
              <a:rPr lang="ru-RU" b="1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отказа в принятии диссертации к защите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 useBgFill="1"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5680" y="1825625"/>
            <a:ext cx="6548120" cy="4351338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lnSpc>
                <a:spcPct val="103000"/>
              </a:lnSpc>
              <a:spcAft>
                <a:spcPts val="1005"/>
              </a:spcAft>
              <a:buClr>
                <a:srgbClr val="4A66AC"/>
              </a:buClr>
              <a:buSzPts val="1600"/>
              <a:buFont typeface="Arial" panose="020B0604020202020204" pitchFamily="34" charset="0"/>
              <a:buChar char="✓"/>
            </a:pPr>
            <a:r>
              <a:rPr lang="ru-RU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несоответствие выносимых на защиту положений и выводов диссертации специальностям совета по защите диссертаций или требованиям ВАК;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fontAlgn="base">
              <a:lnSpc>
                <a:spcPct val="103000"/>
              </a:lnSpc>
              <a:spcAft>
                <a:spcPts val="1005"/>
              </a:spcAft>
              <a:buClr>
                <a:srgbClr val="4A66AC"/>
              </a:buClr>
              <a:buSzPts val="1600"/>
              <a:buFont typeface="Arial" panose="020B0604020202020204" pitchFamily="34" charset="0"/>
              <a:buChar char="✓"/>
            </a:pPr>
            <a:r>
              <a:rPr lang="ru-RU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несоответствие требованиям, предъявляемым к диссертациям;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fontAlgn="base">
              <a:lnSpc>
                <a:spcPct val="103000"/>
              </a:lnSpc>
              <a:spcAft>
                <a:spcPts val="1005"/>
              </a:spcAft>
              <a:buClr>
                <a:srgbClr val="4A66AC"/>
              </a:buClr>
              <a:buSzPts val="1600"/>
              <a:buFont typeface="Arial" panose="020B0604020202020204" pitchFamily="34" charset="0"/>
              <a:buChar char="✓"/>
            </a:pPr>
            <a:r>
              <a:rPr lang="ru-RU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несоответствие требованиям, предъявляемых к соискателю ученой степени.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83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762375" cy="4659312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115503" y="77002"/>
            <a:ext cx="11973828" cy="6699183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429" y="256533"/>
            <a:ext cx="10515600" cy="47707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br>
              <a:rPr lang="ru-RU" sz="20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br>
              <a:rPr lang="ru-RU" sz="20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ru-RU" sz="22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200" b="1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непринятии диссертации к защите </a:t>
            </a:r>
            <a:r>
              <a:rPr lang="ru-RU" sz="22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соискателю в </a:t>
            </a:r>
            <a:r>
              <a:rPr lang="ru-RU" sz="22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течение </a:t>
            </a:r>
            <a:r>
              <a:rPr lang="ru-RU" sz="22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дней со дня принятия решения выдаются</a:t>
            </a:r>
            <a:r>
              <a:rPr lang="ru-RU" sz="22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22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84909" y="970058"/>
            <a:ext cx="8580120" cy="5502303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  <a:r>
              <a:rPr lang="ru-RU" sz="68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протокола заседания совета по защите </a:t>
            </a: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диссертаций </a:t>
            </a:r>
            <a:r>
              <a:rPr lang="ru-RU" sz="68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мотивировкой отказа</a:t>
            </a: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приеме диссертации к защите;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заверенный по месту работы личный листок по учету кадров;</a:t>
            </a:r>
            <a:endParaRPr lang="ru-RU" sz="6800" dirty="0">
              <a:solidFill>
                <a:srgbClr val="4A66A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  <a:spcAft>
                <a:spcPts val="905"/>
              </a:spcAft>
              <a:buFont typeface="Wingdings" panose="05000000000000000000" pitchFamily="2" charset="2"/>
              <a:buChar char="ü"/>
            </a:pPr>
            <a:r>
              <a:rPr lang="ru-RU" sz="68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заверенные нотариально или по месту работы копии документа, подтверждающего получение высшего образования, диплома исследователя (при наличии), а для соискателя ученой степени доктора наук - диплома кандидата </a:t>
            </a: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наук;</a:t>
            </a:r>
          </a:p>
          <a:p>
            <a:pPr algn="just">
              <a:lnSpc>
                <a:spcPct val="91000"/>
              </a:lnSpc>
              <a:spcAft>
                <a:spcPts val="905"/>
              </a:spcAft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подлинники удостоверений о сдаче кандидатских экзаменов и зачета;</a:t>
            </a:r>
            <a:endParaRPr lang="ru-RU" sz="6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  <a:spcAft>
                <a:spcPts val="905"/>
              </a:spcAft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диссертация </a:t>
            </a:r>
            <a:r>
              <a:rPr lang="ru-RU" sz="68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 экземпляров докторской или 5 экземпляров кандидатской</a:t>
            </a: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6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  <a:spcAft>
                <a:spcPts val="905"/>
              </a:spcAft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справки и (или) акты о внедрении, другие документы, свидетельствующие о практическом использовании результатов диссертации;</a:t>
            </a:r>
            <a:endParaRPr lang="ru-RU" sz="6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  <a:spcAft>
                <a:spcPts val="905"/>
              </a:spcAft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68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 (учреждений) научно-ориентированного образования по результатам предварительной </a:t>
            </a: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экспертизы;</a:t>
            </a:r>
            <a:endParaRPr lang="ru-RU" sz="6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  <a:spcAft>
                <a:spcPts val="905"/>
              </a:spcAft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отзыв </a:t>
            </a:r>
            <a:r>
              <a:rPr lang="ru-RU" sz="68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диссертации научного руководителя или научного консультанта (при их наличии</a:t>
            </a: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6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  <a:spcAft>
                <a:spcPts val="905"/>
              </a:spcAft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оригиналы </a:t>
            </a:r>
            <a:r>
              <a:rPr lang="ru-RU" sz="68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(оттиски) или ксерокопии работ соискателя по теме диссертации, приведенных в диссертации, автореферате или диссертации в виде научного доклада, в которых опубликованы основные результаты диссертации, а также программы научных съездов, конференций, симпозиумов и других научных мероприятий, подтверждающие участие в них </a:t>
            </a:r>
            <a:r>
              <a:rPr lang="ru-RU" sz="68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соискателя.</a:t>
            </a:r>
            <a:endParaRPr lang="en-US" sz="6800" dirty="0">
              <a:solidFill>
                <a:srgbClr val="4A66A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882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8342" y="1443962"/>
            <a:ext cx="2159000" cy="4351338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105878" y="115503"/>
            <a:ext cx="12002703" cy="6593305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аттестационная комиссия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67873"/>
            <a:ext cx="7338392" cy="4351338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lvl="0" algn="just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в установленном порядке советы по защите диссертаций;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контроль за их деятельностью;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 при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советом по защите диссертаций требований по процедуре рассмотрения диссертации в этот совет для повторного рассмотрения с того этапа (входящего в него действия), на котором было допущено нарушение процедуры;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 состав совета по защите диссертаций, включая замену председателя;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приостанавливает или прекращает деятельность советов по защите диссертаций.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2" y="1272209"/>
            <a:ext cx="3854056" cy="42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163629" y="144379"/>
            <a:ext cx="11867019" cy="6602930"/>
          </a:xfrm>
          <a:prstGeom prst="flowChartProcess">
            <a:avLst/>
          </a:prstGeom>
          <a:noFill/>
          <a:ln w="9525" cap="sq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2000">
                  <a:schemeClr val="accent1">
                    <a:lumMod val="45000"/>
                    <a:lumOff val="55000"/>
                  </a:schemeClr>
                </a:gs>
                <a:gs pos="31000">
                  <a:srgbClr val="378ECD"/>
                </a:gs>
                <a:gs pos="37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Права участников аттестационного процесса на этапе защиты диссертации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3848052"/>
              </p:ext>
            </p:extLst>
          </p:nvPr>
        </p:nvGraphicFramePr>
        <p:xfrm>
          <a:off x="838200" y="1825625"/>
          <a:ext cx="5181600" cy="4750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806590444"/>
                    </a:ext>
                  </a:extLst>
                </a:gridCol>
                <a:gridCol w="3479800">
                  <a:extLst>
                    <a:ext uri="{9D8B030D-6E8A-4147-A177-3AD203B41FA5}">
                      <a16:colId xmlns:a16="http://schemas.microsoft.com/office/drawing/2014/main" val="209368974"/>
                    </a:ext>
                  </a:extLst>
                </a:gridCol>
              </a:tblGrid>
              <a:tr h="4727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С</a:t>
                      </a:r>
                      <a:r>
                        <a:rPr lang="en-US" sz="1800" b="1" i="1" kern="1200" dirty="0" err="1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оискателя</a:t>
                      </a:r>
                      <a:r>
                        <a:rPr lang="en-US" sz="1800" b="1" i="1" kern="1200" dirty="0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ученой</a:t>
                      </a:r>
                      <a:r>
                        <a:rPr lang="en-US" sz="1800" b="1" i="1" kern="1200" dirty="0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степени</a:t>
                      </a:r>
                      <a:endParaRPr lang="ru-RU" sz="1800" b="1" i="1" kern="1200" dirty="0" smtClean="0">
                        <a:solidFill>
                          <a:srgbClr val="4A66A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A66AC"/>
                        </a:buClr>
                        <a:buSzPts val="1100"/>
                        <a:buFont typeface="Arial" panose="020B0604020202020204" pitchFamily="34" charset="0"/>
                        <a:buChar char="✓"/>
                      </a:pPr>
                      <a:r>
                        <a:rPr lang="ru-RU" sz="1600" b="0" u="none" strike="noStrike" kern="1200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присутствовать на заседании совета по защите диссертаций при обсуждении вопроса о принятии его диссертации к защите;</a:t>
                      </a:r>
                      <a:endParaRPr lang="en-US" sz="1600" b="0" u="none" strike="noStrike" kern="1200" dirty="0" smtClean="0">
                        <a:solidFill>
                          <a:srgbClr val="4A66A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A66AC"/>
                        </a:buClr>
                        <a:buSzPts val="1100"/>
                        <a:buFont typeface="Arial" panose="020B0604020202020204" pitchFamily="34" charset="0"/>
                        <a:buChar char="✓"/>
                      </a:pPr>
                      <a:r>
                        <a:rPr lang="ru-RU" sz="1600" b="0" u="none" strike="noStrike" kern="1200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право по письменному заявлению снять диссертацию с рассмотрения в совете по защите диссертаций до начала тайного голосования, если при ее экспертизе не было выявлено нарушений, указанных в пункте 26 Положения о присуждении ученых </a:t>
                      </a:r>
                      <a:r>
                        <a:rPr lang="en-US" sz="1600" b="0" u="none" strike="noStrike" kern="1200" dirty="0" err="1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степеней</a:t>
                      </a:r>
                      <a:r>
                        <a:rPr lang="en-US" sz="1600" b="0" u="none" strike="noStrike" kern="1200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u="none" strike="noStrike" kern="1200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соискатель в течение 2 месяцев после защиты диссертации вправе подать апелляцию в ВАК</a:t>
                      </a:r>
                      <a:endParaRPr lang="en-US" sz="1600" b="0" u="none" strike="noStrike" kern="1200" dirty="0">
                        <a:solidFill>
                          <a:srgbClr val="4A66A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15409"/>
                  </a:ext>
                </a:extLst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1324506"/>
              </p:ext>
            </p:extLst>
          </p:nvPr>
        </p:nvGraphicFramePr>
        <p:xfrm>
          <a:off x="6172200" y="1930400"/>
          <a:ext cx="5613400" cy="416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863">
                  <a:extLst>
                    <a:ext uri="{9D8B030D-6E8A-4147-A177-3AD203B41FA5}">
                      <a16:colId xmlns:a16="http://schemas.microsoft.com/office/drawing/2014/main" val="3269086889"/>
                    </a:ext>
                  </a:extLst>
                </a:gridCol>
                <a:gridCol w="3362537">
                  <a:extLst>
                    <a:ext uri="{9D8B030D-6E8A-4147-A177-3AD203B41FA5}">
                      <a16:colId xmlns:a16="http://schemas.microsoft.com/office/drawing/2014/main" val="1257307660"/>
                    </a:ext>
                  </a:extLst>
                </a:gridCol>
              </a:tblGrid>
              <a:tr h="4160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90000"/>
                        </a:lnSpc>
                        <a:spcAft>
                          <a:spcPts val="820"/>
                        </a:spcAft>
                      </a:pPr>
                      <a:r>
                        <a:rPr lang="en-US" sz="1800" b="1" i="1" dirty="0" err="1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Совета</a:t>
                      </a:r>
                      <a:r>
                        <a:rPr lang="en-US" sz="1800" b="1" i="1" dirty="0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</a:t>
                      </a:r>
                      <a:r>
                        <a:rPr lang="en-US" sz="1800" b="1" i="1" dirty="0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защите</a:t>
                      </a:r>
                      <a:r>
                        <a:rPr lang="en-US" sz="1800" b="1" i="1" dirty="0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диссертаций</a:t>
                      </a:r>
                      <a:endParaRPr lang="en-US" sz="1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1295"/>
                        </a:spcAft>
                        <a:buClr>
                          <a:srgbClr val="4A66AC"/>
                        </a:buClr>
                        <a:buSzPts val="1100"/>
                        <a:buFont typeface="Arial" panose="020B0604020202020204" pitchFamily="34" charset="0"/>
                        <a:buChar char="✓"/>
                      </a:pPr>
                      <a:r>
                        <a:rPr lang="ru-RU" sz="1600" b="0" u="none" strike="noStrike" kern="1200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обращаться за дополнительными материалами, необходимыми для экспертизы диссертации;</a:t>
                      </a:r>
                      <a:endParaRPr lang="en-US" sz="1600" b="0" u="none" strike="noStrike" kern="1200" dirty="0" smtClean="0">
                        <a:solidFill>
                          <a:srgbClr val="4A66A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defTabSz="914400" rtl="0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u="none" strike="noStrike" kern="1200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вернуть на доработку либо заменить официального оппонента или оппонирующую организацию, если отзыв о диссертации официального оппонента или оппонирующей организации не соответствует установленным требованиям;</a:t>
                      </a:r>
                      <a:endParaRPr lang="en-US" sz="1600" b="0" u="none" strike="noStrike" kern="1200" dirty="0">
                        <a:solidFill>
                          <a:srgbClr val="4A66A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70661"/>
                  </a:ext>
                </a:extLst>
              </a:tr>
            </a:tbl>
          </a:graphicData>
        </a:graphic>
      </p:graphicFrame>
      <p:pic>
        <p:nvPicPr>
          <p:cNvPr id="8" name="Picture 999"/>
          <p:cNvPicPr/>
          <p:nvPr/>
        </p:nvPicPr>
        <p:blipFill>
          <a:blip r:embed="rId2"/>
          <a:stretch>
            <a:fillRect/>
          </a:stretch>
        </p:blipFill>
        <p:spPr>
          <a:xfrm>
            <a:off x="929640" y="2006600"/>
            <a:ext cx="1623060" cy="1889760"/>
          </a:xfrm>
          <a:prstGeom prst="rect">
            <a:avLst/>
          </a:prstGeom>
        </p:spPr>
      </p:pic>
      <p:pic>
        <p:nvPicPr>
          <p:cNvPr id="10" name="Picture 1001"/>
          <p:cNvPicPr/>
          <p:nvPr/>
        </p:nvPicPr>
        <p:blipFill>
          <a:blip r:embed="rId3"/>
          <a:stretch>
            <a:fillRect/>
          </a:stretch>
        </p:blipFill>
        <p:spPr>
          <a:xfrm>
            <a:off x="6172200" y="1980755"/>
            <a:ext cx="2372360" cy="2357120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86627" y="96253"/>
            <a:ext cx="12002704" cy="6651056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575" y="1"/>
            <a:ext cx="10515600" cy="100556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Официальные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оппоненты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1070854"/>
              </p:ext>
            </p:extLst>
          </p:nvPr>
        </p:nvGraphicFramePr>
        <p:xfrm>
          <a:off x="518159" y="924024"/>
          <a:ext cx="7934961" cy="5678117"/>
        </p:xfrm>
        <a:graphic>
          <a:graphicData uri="http://schemas.openxmlformats.org/drawingml/2006/table">
            <a:tbl>
              <a:tblPr firstRow="1" firstCol="1" bandRow="1"/>
              <a:tblGrid>
                <a:gridCol w="3705870">
                  <a:extLst>
                    <a:ext uri="{9D8B030D-6E8A-4147-A177-3AD203B41FA5}">
                      <a16:colId xmlns:a16="http://schemas.microsoft.com/office/drawing/2014/main" val="2068869707"/>
                    </a:ext>
                  </a:extLst>
                </a:gridCol>
                <a:gridCol w="4229091">
                  <a:extLst>
                    <a:ext uri="{9D8B030D-6E8A-4147-A177-3AD203B41FA5}">
                      <a16:colId xmlns:a16="http://schemas.microsoft.com/office/drawing/2014/main" val="2330821185"/>
                    </a:ext>
                  </a:extLst>
                </a:gridCol>
              </a:tblGrid>
              <a:tr h="291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Докторская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диссертация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2824" marT="6147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Кандидатская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диссертация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2824" marT="6147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18533"/>
                  </a:ext>
                </a:extLst>
              </a:tr>
              <a:tr h="520976"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оппонента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2824" marT="6147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оппонента – 2 доктора наук либо доктор и кандидат наук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2824" marT="6147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25749"/>
                  </a:ext>
                </a:extLst>
              </a:tr>
              <a:tr h="5209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официальный оппонент может быть членом совета по защите диссертаций, в котором проводится защита, включая дополнительных членов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2824" marT="6147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49688"/>
                  </a:ext>
                </a:extLst>
              </a:tr>
              <a:tr h="29140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2824" marT="6147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332591"/>
                  </a:ext>
                </a:extLst>
              </a:tr>
              <a:tr h="291401">
                <a:tc gridSpan="2"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должны быть работниками разных организаций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2824" marT="6147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682741"/>
                  </a:ext>
                </a:extLst>
              </a:tr>
              <a:tr h="52097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ученая степень только 1 оппонента может не совпадать с отраслью науки, по которой проводится защита диссертации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2824" marT="6147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162818"/>
                  </a:ext>
                </a:extLst>
              </a:tr>
              <a:tr h="2914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1 оппонент по согласованию с ВАК может быть приглашен из-за рубежа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2824" marT="614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37535"/>
                  </a:ext>
                </a:extLst>
              </a:tr>
              <a:tr h="2949585">
                <a:tc gridSpan="2"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могут быть официальными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оппонентами</a:t>
                      </a:r>
                    </a:p>
                    <a:p>
                      <a:pPr marL="171450" lvl="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члены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Президиума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ВАК;</a:t>
                      </a:r>
                    </a:p>
                    <a:p>
                      <a:pPr marL="171450" lvl="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работники ВАК или оппонирующей организации;</a:t>
                      </a:r>
                      <a:endParaRPr lang="en-US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члены экспертного совета по научному направлению диссертации;</a:t>
                      </a:r>
                      <a:endParaRPr lang="en-US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председатель совета по защите диссертаций, в котором проводится защита диссертации; </a:t>
                      </a:r>
                    </a:p>
                    <a:p>
                      <a:pPr marL="171450" lvl="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научный руководитель, научный консультант;</a:t>
                      </a:r>
                      <a:endParaRPr lang="en-US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соавторы работ, опубликованных соискателем ученой степени;</a:t>
                      </a:r>
                      <a:endParaRPr lang="en-US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эксперты, проводившие предварительную экспертизу диссертации;</a:t>
                      </a:r>
                      <a:endParaRPr lang="en-US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руководитель, заместитель руководителя учреждения научно-ориентированного образования или иной организации, в которых выполнена диссертация либо работает соискатель ученой степени и (или) его научный руководитель (научный консультант);</a:t>
                      </a:r>
                      <a:endParaRPr lang="en-US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работники структурного подразделения организации, в котором выполнена диссертация либо которое является местом работы соискателя ученой степени и (или) его научного руководителя (научного консультанта);</a:t>
                      </a:r>
                      <a:endParaRPr lang="en-US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лица, находящиеся с научным руководителем (научным консультантом), соискателем ученой степени в близком родстве или свойстве.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2824" marT="6147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080202"/>
                  </a:ext>
                </a:extLst>
              </a:tr>
            </a:tbl>
          </a:graphicData>
        </a:graphic>
      </p:graphicFrame>
      <p:pic>
        <p:nvPicPr>
          <p:cNvPr id="7" name="Picture 1008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32800" y="1439597"/>
            <a:ext cx="3200400" cy="2715843"/>
          </a:xfrm>
          <a:prstGeom prst="rect">
            <a:avLst/>
          </a:prstGeom>
        </p:spPr>
      </p:pic>
      <p:grpSp>
        <p:nvGrpSpPr>
          <p:cNvPr id="5" name="Group 10166"/>
          <p:cNvGrpSpPr/>
          <p:nvPr/>
        </p:nvGrpSpPr>
        <p:grpSpPr>
          <a:xfrm>
            <a:off x="2011680" y="4277802"/>
            <a:ext cx="2238292" cy="2497593"/>
            <a:chOff x="0" y="0"/>
            <a:chExt cx="1981200" cy="1856232"/>
          </a:xfrm>
        </p:grpSpPr>
        <p:sp>
          <p:nvSpPr>
            <p:cNvPr id="8" name="Shape 1294"/>
            <p:cNvSpPr/>
            <p:nvPr/>
          </p:nvSpPr>
          <p:spPr>
            <a:xfrm>
              <a:off x="0" y="0"/>
              <a:ext cx="1981200" cy="1856232"/>
            </a:xfrm>
            <a:custGeom>
              <a:avLst/>
              <a:gdLst/>
              <a:ahLst/>
              <a:cxnLst/>
              <a:rect l="0" t="0" r="0" b="0"/>
              <a:pathLst>
                <a:path w="1981200" h="1856232">
                  <a:moveTo>
                    <a:pt x="0" y="928116"/>
                  </a:moveTo>
                  <a:cubicBezTo>
                    <a:pt x="0" y="415544"/>
                    <a:pt x="443484" y="0"/>
                    <a:pt x="990600" y="0"/>
                  </a:cubicBezTo>
                  <a:cubicBezTo>
                    <a:pt x="1537716" y="0"/>
                    <a:pt x="1981200" y="415544"/>
                    <a:pt x="1981200" y="928116"/>
                  </a:cubicBezTo>
                  <a:cubicBezTo>
                    <a:pt x="1981200" y="1440688"/>
                    <a:pt x="1537716" y="1856232"/>
                    <a:pt x="990600" y="1856232"/>
                  </a:cubicBezTo>
                  <a:cubicBezTo>
                    <a:pt x="443484" y="1856232"/>
                    <a:pt x="0" y="1440688"/>
                    <a:pt x="0" y="928116"/>
                  </a:cubicBezTo>
                  <a:close/>
                </a:path>
              </a:pathLst>
            </a:custGeom>
            <a:ln w="38100" cap="flat">
              <a:round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1295"/>
            <p:cNvSpPr/>
            <p:nvPr/>
          </p:nvSpPr>
          <p:spPr>
            <a:xfrm>
              <a:off x="684530" y="322580"/>
              <a:ext cx="1040003" cy="892810"/>
            </a:xfrm>
            <a:custGeom>
              <a:avLst/>
              <a:gdLst/>
              <a:ahLst/>
              <a:cxnLst/>
              <a:rect l="0" t="0" r="0" b="0"/>
              <a:pathLst>
                <a:path w="1040003" h="892810">
                  <a:moveTo>
                    <a:pt x="864235" y="892810"/>
                  </a:moveTo>
                  <a:cubicBezTo>
                    <a:pt x="1040003" y="614553"/>
                    <a:pt x="932561" y="260350"/>
                    <a:pt x="624332" y="101600"/>
                  </a:cubicBezTo>
                  <a:cubicBezTo>
                    <a:pt x="431419" y="2286"/>
                    <a:pt x="195326" y="0"/>
                    <a:pt x="0" y="95504"/>
                  </a:cubicBezTo>
                  <a:close/>
                </a:path>
              </a:pathLst>
            </a:custGeom>
            <a:ln w="38100" cap="flat">
              <a:round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1296"/>
            <p:cNvSpPr/>
            <p:nvPr/>
          </p:nvSpPr>
          <p:spPr>
            <a:xfrm>
              <a:off x="256667" y="640842"/>
              <a:ext cx="1040003" cy="892810"/>
            </a:xfrm>
            <a:custGeom>
              <a:avLst/>
              <a:gdLst/>
              <a:ahLst/>
              <a:cxnLst/>
              <a:rect l="0" t="0" r="0" b="0"/>
              <a:pathLst>
                <a:path w="1040003" h="892810">
                  <a:moveTo>
                    <a:pt x="175768" y="0"/>
                  </a:moveTo>
                  <a:cubicBezTo>
                    <a:pt x="0" y="278257"/>
                    <a:pt x="107442" y="632460"/>
                    <a:pt x="415672" y="791210"/>
                  </a:cubicBezTo>
                  <a:cubicBezTo>
                    <a:pt x="608584" y="890524"/>
                    <a:pt x="844677" y="892810"/>
                    <a:pt x="1040003" y="797306"/>
                  </a:cubicBezTo>
                  <a:close/>
                </a:path>
              </a:pathLst>
            </a:custGeom>
            <a:ln w="38100" cap="flat">
              <a:round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Блок-схема: процесс 3"/>
          <p:cNvSpPr/>
          <p:nvPr/>
        </p:nvSpPr>
        <p:spPr>
          <a:xfrm>
            <a:off x="86627" y="181965"/>
            <a:ext cx="12012329" cy="6593430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840" y="711200"/>
            <a:ext cx="6283960" cy="5618480"/>
          </a:xfrm>
        </p:spPr>
        <p:txBody>
          <a:bodyPr>
            <a:normAutofit fontScale="25000" lnSpcReduction="20000"/>
          </a:bodyPr>
          <a:lstStyle/>
          <a:p>
            <a:pPr marL="184150" marR="20955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9600" b="1" dirty="0" smtClean="0">
              <a:solidFill>
                <a:srgbClr val="4A66A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4150" marR="2095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en-US" sz="9600" b="1" dirty="0" err="1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ппонирующая</a:t>
            </a:r>
            <a:r>
              <a:rPr lang="en-US" sz="96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</a:t>
            </a:r>
            <a:endParaRPr lang="en-US" sz="9600" b="1" dirty="0">
              <a:solidFill>
                <a:srgbClr val="4A66A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/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10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назначается из числа организаций, известных своими достижениями в соответствующей отрасли науки, в которой работает не менее </a:t>
            </a:r>
            <a:r>
              <a:rPr lang="ru-RU" sz="6000" b="1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3 </a:t>
            </a: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специалистов по научному направлению диссертации, имеющих необходимые ученые степени;</a:t>
            </a:r>
            <a:endParaRPr lang="en-US" sz="6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10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по согласованию с ВАК оппонирующей организацией может быть назначена иностранная организация, отвечающая требованиям </a:t>
            </a:r>
            <a:r>
              <a:rPr lang="ru-RU" sz="60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актов законодательства.</a:t>
            </a:r>
            <a:endParaRPr lang="ru-RU" sz="60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0" lvl="0" indent="0" algn="just" fontAlgn="base">
              <a:lnSpc>
                <a:spcPct val="103000"/>
              </a:lnSpc>
              <a:buClr>
                <a:srgbClr val="4A66AC"/>
              </a:buClr>
              <a:buSzPts val="1100"/>
              <a:buNone/>
            </a:pPr>
            <a:r>
              <a:rPr lang="ru-RU" sz="6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60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60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 оппонирующей организации 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могут выступать организации</a:t>
            </a:r>
            <a:r>
              <a:rPr lang="ru-RU" sz="60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которых выполнена диссертация либо работает соискатель ученой степени и (или) его научный руководитель (научный </a:t>
            </a:r>
            <a:r>
              <a:rPr lang="ru-RU" sz="60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консультант).</a:t>
            </a:r>
            <a:endParaRPr lang="ru-RU" sz="6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3000"/>
              </a:lnSpc>
              <a:buClr>
                <a:srgbClr val="4A66AC"/>
              </a:buClr>
              <a:buSzPts val="1100"/>
              <a:buNone/>
            </a:pPr>
            <a:r>
              <a:rPr lang="ru-RU" sz="6000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Экспертами оппонирующей организации не могут быть:</a:t>
            </a:r>
            <a:endParaRPr lang="en-US" sz="6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100"/>
              <a:buFont typeface="Arial" panose="020B0604020202020204" pitchFamily="34" charset="0"/>
              <a:buChar char="✓"/>
            </a:pPr>
            <a:r>
              <a:rPr lang="en-US" sz="6000" dirty="0" err="1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члены</a:t>
            </a:r>
            <a:r>
              <a:rPr lang="en-US" sz="60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sz="6000" dirty="0" err="1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Президиума</a:t>
            </a:r>
            <a:r>
              <a:rPr lang="en-US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ВАК;</a:t>
            </a:r>
            <a:endParaRPr lang="en-US" sz="6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10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члены экспертного совета по научному направлению диссертации;</a:t>
            </a:r>
            <a:endParaRPr lang="en-US" sz="6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10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эксперты по предварительной экспертизе диссертации;</a:t>
            </a:r>
            <a:endParaRPr lang="en-US" sz="6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10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соавторы работ, опубликованных соискателем ученой степени;</a:t>
            </a:r>
            <a:endParaRPr lang="en-US" sz="6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 fontAlgn="base">
              <a:lnSpc>
                <a:spcPct val="103000"/>
              </a:lnSpc>
              <a:buClr>
                <a:srgbClr val="4A66AC"/>
              </a:buClr>
              <a:buSzPts val="1100"/>
              <a:buFont typeface="Arial" panose="020B0604020202020204" pitchFamily="34" charset="0"/>
              <a:buChar char="✓"/>
            </a:pPr>
            <a:r>
              <a:rPr lang="ru-RU" sz="60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лица, находящиеся с научным руководителем (научным консультантом), соискателем ученой степени в близком родстве или свойстве.</a:t>
            </a:r>
            <a:endParaRPr lang="en-US" sz="6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en-US" sz="6000" dirty="0"/>
          </a:p>
        </p:txBody>
      </p:sp>
      <p:pic>
        <p:nvPicPr>
          <p:cNvPr id="5" name="Picture 129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4231640" cy="5811838"/>
          </a:xfrm>
          <a:prstGeom prst="rect">
            <a:avLst/>
          </a:prstGeom>
        </p:spPr>
      </p:pic>
      <p:grpSp>
        <p:nvGrpSpPr>
          <p:cNvPr id="6" name="Group 10166"/>
          <p:cNvGrpSpPr/>
          <p:nvPr/>
        </p:nvGrpSpPr>
        <p:grpSpPr>
          <a:xfrm>
            <a:off x="6426200" y="4320859"/>
            <a:ext cx="1981200" cy="1856105"/>
            <a:chOff x="0" y="0"/>
            <a:chExt cx="1981200" cy="1856232"/>
          </a:xfrm>
        </p:grpSpPr>
        <p:sp>
          <p:nvSpPr>
            <p:cNvPr id="7" name="Shape 1294"/>
            <p:cNvSpPr/>
            <p:nvPr/>
          </p:nvSpPr>
          <p:spPr>
            <a:xfrm>
              <a:off x="0" y="0"/>
              <a:ext cx="1981200" cy="1856232"/>
            </a:xfrm>
            <a:custGeom>
              <a:avLst/>
              <a:gdLst/>
              <a:ahLst/>
              <a:cxnLst/>
              <a:rect l="0" t="0" r="0" b="0"/>
              <a:pathLst>
                <a:path w="1981200" h="1856232">
                  <a:moveTo>
                    <a:pt x="0" y="928116"/>
                  </a:moveTo>
                  <a:cubicBezTo>
                    <a:pt x="0" y="415544"/>
                    <a:pt x="443484" y="0"/>
                    <a:pt x="990600" y="0"/>
                  </a:cubicBezTo>
                  <a:cubicBezTo>
                    <a:pt x="1537716" y="0"/>
                    <a:pt x="1981200" y="415544"/>
                    <a:pt x="1981200" y="928116"/>
                  </a:cubicBezTo>
                  <a:cubicBezTo>
                    <a:pt x="1981200" y="1440688"/>
                    <a:pt x="1537716" y="1856232"/>
                    <a:pt x="990600" y="1856232"/>
                  </a:cubicBezTo>
                  <a:cubicBezTo>
                    <a:pt x="443484" y="1856232"/>
                    <a:pt x="0" y="1440688"/>
                    <a:pt x="0" y="928116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1295"/>
            <p:cNvSpPr/>
            <p:nvPr/>
          </p:nvSpPr>
          <p:spPr>
            <a:xfrm>
              <a:off x="684530" y="322580"/>
              <a:ext cx="1040003" cy="892810"/>
            </a:xfrm>
            <a:custGeom>
              <a:avLst/>
              <a:gdLst/>
              <a:ahLst/>
              <a:cxnLst/>
              <a:rect l="0" t="0" r="0" b="0"/>
              <a:pathLst>
                <a:path w="1040003" h="892810">
                  <a:moveTo>
                    <a:pt x="864235" y="892810"/>
                  </a:moveTo>
                  <a:cubicBezTo>
                    <a:pt x="1040003" y="614553"/>
                    <a:pt x="932561" y="260350"/>
                    <a:pt x="624332" y="101600"/>
                  </a:cubicBezTo>
                  <a:cubicBezTo>
                    <a:pt x="431419" y="2286"/>
                    <a:pt x="195326" y="0"/>
                    <a:pt x="0" y="95504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1296"/>
            <p:cNvSpPr/>
            <p:nvPr/>
          </p:nvSpPr>
          <p:spPr>
            <a:xfrm>
              <a:off x="256667" y="640842"/>
              <a:ext cx="1040003" cy="892810"/>
            </a:xfrm>
            <a:custGeom>
              <a:avLst/>
              <a:gdLst/>
              <a:ahLst/>
              <a:cxnLst/>
              <a:rect l="0" t="0" r="0" b="0"/>
              <a:pathLst>
                <a:path w="1040003" h="892810">
                  <a:moveTo>
                    <a:pt x="175768" y="0"/>
                  </a:moveTo>
                  <a:cubicBezTo>
                    <a:pt x="0" y="278257"/>
                    <a:pt x="107442" y="632460"/>
                    <a:pt x="415672" y="791210"/>
                  </a:cubicBezTo>
                  <a:cubicBezTo>
                    <a:pt x="608584" y="890524"/>
                    <a:pt x="844677" y="892810"/>
                    <a:pt x="1040003" y="797306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Блок-схема: процесс 2"/>
          <p:cNvSpPr/>
          <p:nvPr/>
        </p:nvSpPr>
        <p:spPr>
          <a:xfrm>
            <a:off x="96253" y="115503"/>
            <a:ext cx="12002703" cy="6612556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1835"/>
          </a:xfrm>
        </p:spPr>
        <p:txBody>
          <a:bodyPr/>
          <a:lstStyle/>
          <a:p>
            <a:r>
              <a:rPr lang="ru-RU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585136"/>
              </p:ext>
            </p:extLst>
          </p:nvPr>
        </p:nvGraphicFramePr>
        <p:xfrm>
          <a:off x="838200" y="638175"/>
          <a:ext cx="10855960" cy="78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520">
                  <a:extLst>
                    <a:ext uri="{9D8B030D-6E8A-4147-A177-3AD203B41FA5}">
                      <a16:colId xmlns:a16="http://schemas.microsoft.com/office/drawing/2014/main" val="2133160806"/>
                    </a:ext>
                  </a:extLst>
                </a:gridCol>
                <a:gridCol w="7347440">
                  <a:extLst>
                    <a:ext uri="{9D8B030D-6E8A-4147-A177-3AD203B41FA5}">
                      <a16:colId xmlns:a16="http://schemas.microsoft.com/office/drawing/2014/main" val="3725781952"/>
                    </a:ext>
                  </a:extLst>
                </a:gridCol>
              </a:tblGrid>
              <a:tr h="7842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err="1" smtClean="0">
                          <a:solidFill>
                            <a:srgbClr val="4A66A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Открытость</a:t>
                      </a:r>
                      <a:r>
                        <a:rPr lang="ru-RU" sz="3000" b="1" dirty="0" smtClean="0">
                          <a:solidFill>
                            <a:srgbClr val="4A66A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rgbClr val="4A66A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аттестационного</a:t>
                      </a:r>
                      <a:r>
                        <a:rPr lang="en-US" sz="3000" b="1" dirty="0" smtClean="0">
                          <a:solidFill>
                            <a:srgbClr val="4A66A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rgbClr val="4A66AC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процесса</a:t>
                      </a:r>
                      <a:endParaRPr lang="en-US" sz="3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165028"/>
                  </a:ext>
                </a:extLst>
              </a:tr>
            </a:tbl>
          </a:graphicData>
        </a:graphic>
      </p:graphicFrame>
      <p:pic>
        <p:nvPicPr>
          <p:cNvPr id="4" name="Picture 1396"/>
          <p:cNvPicPr/>
          <p:nvPr/>
        </p:nvPicPr>
        <p:blipFill>
          <a:blip r:embed="rId2"/>
          <a:stretch>
            <a:fillRect/>
          </a:stretch>
        </p:blipFill>
        <p:spPr>
          <a:xfrm>
            <a:off x="705318" y="256640"/>
            <a:ext cx="2874010" cy="1244901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11763"/>
              </p:ext>
            </p:extLst>
          </p:nvPr>
        </p:nvGraphicFramePr>
        <p:xfrm>
          <a:off x="235820" y="1610026"/>
          <a:ext cx="11734799" cy="5034293"/>
        </p:xfrm>
        <a:graphic>
          <a:graphicData uri="http://schemas.openxmlformats.org/drawingml/2006/table">
            <a:tbl>
              <a:tblPr firstRow="1" firstCol="1" bandRow="1"/>
              <a:tblGrid>
                <a:gridCol w="2954763">
                  <a:extLst>
                    <a:ext uri="{9D8B030D-6E8A-4147-A177-3AD203B41FA5}">
                      <a16:colId xmlns:a16="http://schemas.microsoft.com/office/drawing/2014/main" val="3560812906"/>
                    </a:ext>
                  </a:extLst>
                </a:gridCol>
                <a:gridCol w="2954763">
                  <a:extLst>
                    <a:ext uri="{9D8B030D-6E8A-4147-A177-3AD203B41FA5}">
                      <a16:colId xmlns:a16="http://schemas.microsoft.com/office/drawing/2014/main" val="3779209014"/>
                    </a:ext>
                  </a:extLst>
                </a:gridCol>
                <a:gridCol w="2955407">
                  <a:extLst>
                    <a:ext uri="{9D8B030D-6E8A-4147-A177-3AD203B41FA5}">
                      <a16:colId xmlns:a16="http://schemas.microsoft.com/office/drawing/2014/main" val="1895213917"/>
                    </a:ext>
                  </a:extLst>
                </a:gridCol>
                <a:gridCol w="2869866">
                  <a:extLst>
                    <a:ext uri="{9D8B030D-6E8A-4147-A177-3AD203B41FA5}">
                      <a16:colId xmlns:a16="http://schemas.microsoft.com/office/drawing/2014/main" val="1189565824"/>
                    </a:ext>
                  </a:extLst>
                </a:gridCol>
              </a:tblGrid>
              <a:tr h="276526">
                <a:tc gridSpan="2"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ЗАЩИТЫ ДИССЕРТАЦИИ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ЗАЩИТЫ ДИССЕРТАЦИИ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708620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A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A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A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80201"/>
                  </a:ext>
                </a:extLst>
              </a:tr>
              <a:tr h="117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(объявление о защите и автореферат в электронном виде, а также автореферат на бумажном носителе)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2570" algn="just">
                        <a:lnSpc>
                          <a:spcPct val="119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учреждении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научно-ориентированного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при котором создан совет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объявление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защите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диссертации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5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библиотека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Беларуси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(электронная копия текста диссертации)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 </a:t>
                      </a: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экземпляр диссертации, ее электронная копия, 5 экземпляров автореферата и аттестационное дело)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9695"/>
                  </a:ext>
                </a:extLst>
              </a:tr>
              <a:tr h="159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библиотека Беларуси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(автореферат в электронном виде и на бумажном носителе)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учреждения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научно-ориентированного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 при котором создан совет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(отзывы официальных оппонентов и оппонирующей организации, а также при наличии другие отзывы о диссертации)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A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учреждения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научно-ориентированного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 при котором создан совет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(заключение совета по защите диссертаций)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73800"/>
                  </a:ext>
                </a:extLst>
              </a:tr>
              <a:tr h="1698954">
                <a:tc>
                  <a:txBody>
                    <a:bodyPr/>
                    <a:lstStyle/>
                    <a:p>
                      <a:pPr marR="243205" algn="just">
                        <a:lnSpc>
                          <a:spcPct val="119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</a:t>
                      </a: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</a:t>
                      </a:r>
                      <a:r>
                        <a:rPr lang="ru-RU" sz="14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научно-ориентированного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при котором создан совет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73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(автореферат, отзыв о диссертации научного руководителя или научного консультанта)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учреждения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научно-ориентированного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 при котором создан совет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(отзывы официальных оппонентов и оппонирующей организации, а также при наличии другие отзывы о диссертации)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32" marR="18377" marT="39905" marB="0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071564"/>
                  </a:ext>
                </a:extLst>
              </a:tr>
            </a:tbl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77002" y="86627"/>
            <a:ext cx="12041204" cy="6689558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5867400" cy="79248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29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600" b="1" dirty="0" err="1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Открытость</a:t>
            </a:r>
            <a:r>
              <a:rPr lang="ru-RU" sz="36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600" b="1" dirty="0" err="1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аттестационного</a:t>
            </a:r>
            <a:r>
              <a:rPr lang="en-US" sz="36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процесса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938520" cy="4805363"/>
          </a:xfrm>
        </p:spPr>
        <p:txBody>
          <a:bodyPr>
            <a:normAutofit fontScale="40000" lnSpcReduction="20000"/>
          </a:bodyPr>
          <a:lstStyle/>
          <a:p>
            <a:pPr marL="342900" marR="20955" lvl="0" indent="-342900" algn="just" fontAlgn="base">
              <a:lnSpc>
                <a:spcPct val="105000"/>
              </a:lnSpc>
              <a:spcAft>
                <a:spcPts val="930"/>
              </a:spcAft>
              <a:buClr>
                <a:srgbClr val="072C62"/>
              </a:buClr>
              <a:buSzPts val="1050"/>
              <a:buFont typeface="Arial" panose="020B0604020202020204" pitchFamily="34" charset="0"/>
              <a:buChar char="➢"/>
            </a:pPr>
            <a:r>
              <a:rPr lang="ru-RU" sz="35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При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принятии экспертным советом </a:t>
            </a:r>
            <a:r>
              <a:rPr lang="ru-RU" sz="3500" b="1" i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отрицательного решения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по диссертации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копии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соответствующего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заключения экспертного совета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направляются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в совет по защите диссертаций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, в котором защищена диссертация, и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соискателю ученой степени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для ознакомления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 правом представления ими в ВАК письменных возражений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на указанные в заключении основания принятого отрицательного решения. В случае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поступления в ВАК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указанных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возражений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они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вносятся в Президиум ВАК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при рассмотрении данной диссертации.</a:t>
            </a:r>
            <a:endParaRPr lang="en-US" sz="35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marR="20955" indent="0" algn="just">
              <a:lnSpc>
                <a:spcPct val="105000"/>
              </a:lnSpc>
              <a:spcAft>
                <a:spcPts val="930"/>
              </a:spcAft>
              <a:buNone/>
            </a:pPr>
            <a:r>
              <a:rPr lang="ru-RU" sz="3500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расхождения решения, принятого Президиумом ВАК по результатам голосования, с рекомендацией экспертного совета по вопросу о присуждении ученой степени Президиум ВАК поручает одному из своих членов провести дополнительную экспертизу диссертации.</a:t>
            </a:r>
            <a:endParaRPr lang="en-US" sz="3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20955" lvl="0" indent="-342900" algn="just" fontAlgn="base">
              <a:lnSpc>
                <a:spcPct val="105000"/>
              </a:lnSpc>
              <a:spcAft>
                <a:spcPts val="930"/>
              </a:spcAft>
              <a:buClr>
                <a:srgbClr val="072C62"/>
              </a:buClr>
              <a:buSzPts val="1050"/>
              <a:buFont typeface="Arial" panose="020B0604020202020204" pitchFamily="34" charset="0"/>
              <a:buChar char="➢"/>
            </a:pP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При получении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по результатам дополнительной экспертизы </a:t>
            </a:r>
            <a:r>
              <a:rPr lang="ru-RU" sz="3500" b="1" i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отрицательного отзыва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о диссертации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его копии направляются в совет по защите диссертаций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, в котором защищена диссертация, и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соискателю ученой степени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для ознакомления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 правом представления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ими в ВАК </a:t>
            </a:r>
            <a:r>
              <a:rPr lang="ru-RU" sz="3500" b="1" i="1" dirty="0">
                <a:solidFill>
                  <a:srgbClr val="072C6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письменных возражений </a:t>
            </a:r>
            <a:r>
              <a:rPr lang="ru-RU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на указанные в отзыве замечания и выводы. </a:t>
            </a:r>
            <a:r>
              <a:rPr lang="en-US" sz="3500" dirty="0" err="1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Окончательное</a:t>
            </a:r>
            <a:r>
              <a:rPr lang="en-US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sz="3500" dirty="0" err="1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решение</a:t>
            </a:r>
            <a:r>
              <a:rPr lang="en-US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sz="3500" dirty="0" err="1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принимается</a:t>
            </a:r>
            <a:r>
              <a:rPr lang="en-US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sz="3500" dirty="0" err="1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Президиумом</a:t>
            </a:r>
            <a:r>
              <a:rPr lang="en-US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ВАК </a:t>
            </a:r>
            <a:r>
              <a:rPr lang="en-US" sz="3500" dirty="0" err="1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после</a:t>
            </a:r>
            <a:r>
              <a:rPr lang="en-US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sz="3500" dirty="0" err="1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обсуждения</a:t>
            </a:r>
            <a:r>
              <a:rPr lang="en-US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sz="3500" dirty="0" err="1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результатов</a:t>
            </a:r>
            <a:r>
              <a:rPr lang="en-US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sz="3500" dirty="0" err="1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этой</a:t>
            </a:r>
            <a:r>
              <a:rPr lang="en-US" sz="35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sz="3500" dirty="0" err="1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экспертизы</a:t>
            </a:r>
            <a:r>
              <a:rPr lang="ru-RU" sz="35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.</a:t>
            </a:r>
            <a:endParaRPr lang="en-US" sz="35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57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1525" y="670561"/>
            <a:ext cx="4562475" cy="4998720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154004" y="77002"/>
            <a:ext cx="11896825" cy="6651057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30520" cy="813435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28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2800" b="1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2800" b="1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3300" b="1" dirty="0" smtClean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 </a:t>
            </a:r>
            <a:r>
              <a:rPr lang="ru-RU" sz="3300" b="1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переносе срока защиты диссертации</a:t>
            </a:r>
            <a:r>
              <a:rPr lang="ru-RU" sz="2800" b="1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800" b="1" dirty="0">
                <a:solidFill>
                  <a:srgbClr val="4A66A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51280"/>
            <a:ext cx="5715000" cy="4825683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4A66AC"/>
              </a:solidFill>
              <a:latin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4000"/>
              </a:lnSpc>
              <a:spcAft>
                <a:spcPts val="985"/>
              </a:spcAft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1800" dirty="0" smtClean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Новая </a:t>
            </a:r>
            <a:r>
              <a:rPr lang="ru-RU" sz="18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дата защиты может быть назначена </a:t>
            </a:r>
            <a:r>
              <a:rPr lang="ru-RU" sz="1800" b="1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не ранее чем через неделю </a:t>
            </a:r>
            <a:r>
              <a:rPr lang="ru-RU" sz="18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после размещения  объявления на сайте ВАК;</a:t>
            </a:r>
            <a:endParaRPr lang="en-US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fontAlgn="base">
              <a:lnSpc>
                <a:spcPct val="104000"/>
              </a:lnSpc>
              <a:spcAft>
                <a:spcPts val="985"/>
              </a:spcAft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18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совет по защите диссертаций обязан уведомить письменно ВАК, указав причины переноса и вновь назначенную дату;</a:t>
            </a:r>
            <a:endParaRPr lang="en-US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fontAlgn="base">
              <a:lnSpc>
                <a:spcPct val="104000"/>
              </a:lnSpc>
              <a:spcAft>
                <a:spcPts val="985"/>
              </a:spcAft>
              <a:buClr>
                <a:srgbClr val="4A66AC"/>
              </a:buClr>
              <a:buSzPts val="1350"/>
              <a:buFont typeface="Arial" panose="020B0604020202020204" pitchFamily="34" charset="0"/>
              <a:buChar char="✓"/>
            </a:pPr>
            <a:r>
              <a:rPr lang="ru-RU" sz="1800" dirty="0">
                <a:solidFill>
                  <a:srgbClr val="4A66A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сообщить о всех изменениях адресатам, которым был разослан автореферат</a:t>
            </a:r>
            <a:endParaRPr lang="en-US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159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1040" y="1991360"/>
            <a:ext cx="4470400" cy="418560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115503" y="134754"/>
            <a:ext cx="11944952" cy="6631806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75209"/>
              </p:ext>
            </p:extLst>
          </p:nvPr>
        </p:nvGraphicFramePr>
        <p:xfrm>
          <a:off x="-1" y="1"/>
          <a:ext cx="12192000" cy="743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346">
                  <a:extLst>
                    <a:ext uri="{9D8B030D-6E8A-4147-A177-3AD203B41FA5}">
                      <a16:colId xmlns:a16="http://schemas.microsoft.com/office/drawing/2014/main" val="1866107867"/>
                    </a:ext>
                  </a:extLst>
                </a:gridCol>
                <a:gridCol w="5814415">
                  <a:extLst>
                    <a:ext uri="{9D8B030D-6E8A-4147-A177-3AD203B41FA5}">
                      <a16:colId xmlns:a16="http://schemas.microsoft.com/office/drawing/2014/main" val="2626106913"/>
                    </a:ext>
                  </a:extLst>
                </a:gridCol>
                <a:gridCol w="2920239">
                  <a:extLst>
                    <a:ext uri="{9D8B030D-6E8A-4147-A177-3AD203B41FA5}">
                      <a16:colId xmlns:a16="http://schemas.microsoft.com/office/drawing/2014/main" val="2570065675"/>
                    </a:ext>
                  </a:extLst>
                </a:gridCol>
              </a:tblGrid>
              <a:tr h="74371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Пена,  Мосфильм, 1979 г.</a:t>
                      </a:r>
                    </a:p>
                    <a:p>
                      <a:endParaRPr lang="ru-RU" sz="18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рассмотрения советом по защите диссертаций сведений об использовании чужих материалов без ссылок на автора и источник</a:t>
                      </a:r>
                    </a:p>
                    <a:p>
                      <a:endParaRPr lang="ru-RU" sz="18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диссертации приостанавливается для проверки поступивших сведений, о чем информируется ВАК;</a:t>
                      </a:r>
                      <a:endParaRPr lang="en-US" sz="1800" b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создается комиссия, которая проводит проверку и готовит заключение по данному вопросу;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комиссия принимает решение в форме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заключения не позднее 14 календарных дней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Членами комиссии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могут быть</a:t>
                      </a: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b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15"/>
                        </a:spcAft>
                        <a:buClr>
                          <a:srgbClr val="4A66AC"/>
                        </a:buClr>
                        <a:buSzPts val="1350"/>
                        <a:buFont typeface="Arial" panose="020B0604020202020204" pitchFamily="34" charset="0"/>
                        <a:buChar char="✓"/>
                      </a:pPr>
                      <a:r>
                        <a:rPr lang="ru-RU" sz="1200" u="none" strike="noStrike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(заместитель руководителя) учреждения научно-ориентированного образования, в котором выполнена диссертация либо работает соискатель и (или) его научный руководитель (научный консультант);</a:t>
                      </a:r>
                      <a:endParaRPr lang="en-US" sz="1200" u="none" strike="noStrike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15"/>
                        </a:spcAft>
                        <a:buClr>
                          <a:srgbClr val="4A66AC"/>
                        </a:buClr>
                        <a:buSzPts val="1350"/>
                        <a:buFont typeface="Arial" panose="020B0604020202020204" pitchFamily="34" charset="0"/>
                        <a:buChar char="✓"/>
                      </a:pPr>
                      <a:r>
                        <a:rPr lang="ru-RU" sz="1200" u="none" strike="noStrike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 руководитель (научный консультант) соискателя;</a:t>
                      </a:r>
                      <a:endParaRPr lang="en-US" sz="1200" u="none" strike="noStrike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15"/>
                        </a:spcAft>
                        <a:buClr>
                          <a:srgbClr val="4A66AC"/>
                        </a:buClr>
                        <a:buSzPts val="1350"/>
                        <a:buFont typeface="Arial" panose="020B0604020202020204" pitchFamily="34" charset="0"/>
                        <a:buChar char="✓"/>
                      </a:pPr>
                      <a:r>
                        <a:rPr lang="ru-RU" sz="1200" u="none" strike="noStrike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состоящие в близком родстве или свойстве с соискателем или его научным руководителем (научным консультантом);</a:t>
                      </a:r>
                      <a:endParaRPr lang="en-US" sz="1200" u="none" strike="noStrike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90000"/>
                        </a:lnSpc>
                        <a:spcAft>
                          <a:spcPts val="20"/>
                        </a:spcAft>
                        <a:buClr>
                          <a:srgbClr val="4A66AC"/>
                        </a:buClr>
                        <a:buSzPts val="1350"/>
                        <a:buFont typeface="Arial" panose="020B0604020202020204" pitchFamily="34" charset="0"/>
                        <a:buChar char="✓"/>
                      </a:pPr>
                      <a:r>
                        <a:rPr lang="ru-RU" sz="1200" u="none" strike="noStrike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структурного подразделения, в котором работает соискатель ученой степени и (или) его научный руководитель (научный консультант);</a:t>
                      </a:r>
                      <a:endParaRPr lang="en-US" sz="1200" u="none" strike="noStrike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15"/>
                        </a:spcAft>
                        <a:buClr>
                          <a:srgbClr val="4A66AC"/>
                        </a:buClr>
                        <a:buSzPts val="1350"/>
                        <a:buFont typeface="Arial" panose="020B0604020202020204" pitchFamily="34" charset="0"/>
                        <a:buChar char="✓"/>
                      </a:pPr>
                      <a:r>
                        <a:rPr lang="ru-RU" sz="1200" u="none" strike="noStrike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соавторы публикаций соискателя ученой степени;</a:t>
                      </a:r>
                      <a:endParaRPr lang="en-US" sz="1200" u="none" strike="noStrike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15"/>
                        </a:spcAft>
                        <a:buClr>
                          <a:srgbClr val="4A66AC"/>
                        </a:buClr>
                        <a:buSzPts val="1350"/>
                        <a:buFont typeface="Arial" panose="020B0604020202020204" pitchFamily="34" charset="0"/>
                        <a:buChar char="✓"/>
                      </a:pPr>
                      <a:r>
                        <a:rPr lang="ru-RU" sz="1200" u="none" strike="noStrike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совета по защите диссертаций;</a:t>
                      </a:r>
                      <a:endParaRPr lang="en-US" sz="1200" u="none" strike="noStrike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15"/>
                        </a:spcAft>
                        <a:buClr>
                          <a:srgbClr val="4A66AC"/>
                        </a:buClr>
                        <a:buSzPts val="1350"/>
                        <a:buFont typeface="Arial" panose="020B0604020202020204" pitchFamily="34" charset="0"/>
                        <a:buChar char="✓"/>
                      </a:pPr>
                      <a:r>
                        <a:rPr lang="ru-RU" sz="1200" u="none" strike="noStrike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эксперты, проводившие предварительную и первичную экспертизу диссертации;</a:t>
                      </a:r>
                      <a:endParaRPr lang="en-US" sz="1200" u="none" strike="noStrike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15"/>
                        </a:spcAft>
                        <a:buClr>
                          <a:srgbClr val="4A66AC"/>
                        </a:buClr>
                        <a:buSzPts val="1350"/>
                        <a:buFont typeface="Arial" panose="020B0604020202020204" pitchFamily="34" charset="0"/>
                        <a:buChar char="✓"/>
                      </a:pPr>
                      <a:r>
                        <a:rPr lang="en-US" sz="1200" u="none" strike="noStrike" dirty="0" err="1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официальные</a:t>
                      </a:r>
                      <a:r>
                        <a:rPr lang="en-US" sz="1200" u="none" strike="noStrike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оппоненты</a:t>
                      </a:r>
                      <a:r>
                        <a:rPr lang="en-US" sz="1200" u="none" strike="noStrike" dirty="0" smtClean="0">
                          <a:solidFill>
                            <a:srgbClr val="4A66A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 u="none" strike="noStrike" dirty="0" smtClean="0">
                        <a:solidFill>
                          <a:srgbClr val="4A66AC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эксперт оппонирующей организации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800" b="1" baseline="30000" dirty="0" smtClean="0">
                          <a:solidFill>
                            <a:srgbClr val="4A66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Добряки,  Мосфильм, 1979 г.</a:t>
                      </a:r>
                      <a:endParaRPr lang="ru-RU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84154"/>
                  </a:ext>
                </a:extLst>
              </a:tr>
            </a:tbl>
          </a:graphicData>
        </a:graphic>
      </p:graphicFrame>
      <p:pic>
        <p:nvPicPr>
          <p:cNvPr id="7" name="Picture 1603"/>
          <p:cNvPicPr/>
          <p:nvPr/>
        </p:nvPicPr>
        <p:blipFill>
          <a:blip r:embed="rId2"/>
          <a:stretch>
            <a:fillRect/>
          </a:stretch>
        </p:blipFill>
        <p:spPr>
          <a:xfrm>
            <a:off x="376187" y="693019"/>
            <a:ext cx="2966720" cy="2529841"/>
          </a:xfrm>
          <a:prstGeom prst="rect">
            <a:avLst/>
          </a:prstGeom>
        </p:spPr>
      </p:pic>
      <p:pic>
        <p:nvPicPr>
          <p:cNvPr id="8" name="Picture 1640"/>
          <p:cNvPicPr/>
          <p:nvPr/>
        </p:nvPicPr>
        <p:blipFill>
          <a:blip r:embed="rId3"/>
          <a:stretch>
            <a:fillRect/>
          </a:stretch>
        </p:blipFill>
        <p:spPr>
          <a:xfrm>
            <a:off x="1161098" y="4795520"/>
            <a:ext cx="2600960" cy="2641600"/>
          </a:xfrm>
          <a:prstGeom prst="rect">
            <a:avLst/>
          </a:prstGeom>
        </p:spPr>
      </p:pic>
      <p:pic>
        <p:nvPicPr>
          <p:cNvPr id="9" name="Picture 1608"/>
          <p:cNvPicPr/>
          <p:nvPr/>
        </p:nvPicPr>
        <p:blipFill>
          <a:blip r:embed="rId4"/>
          <a:stretch>
            <a:fillRect/>
          </a:stretch>
        </p:blipFill>
        <p:spPr>
          <a:xfrm>
            <a:off x="9286875" y="3482340"/>
            <a:ext cx="2580005" cy="2319020"/>
          </a:xfrm>
          <a:prstGeom prst="rect">
            <a:avLst/>
          </a:prstGeom>
        </p:spPr>
      </p:pic>
      <p:sp>
        <p:nvSpPr>
          <p:cNvPr id="5" name="Блок-схема: процесс 4"/>
          <p:cNvSpPr/>
          <p:nvPr/>
        </p:nvSpPr>
        <p:spPr>
          <a:xfrm>
            <a:off x="77002" y="86627"/>
            <a:ext cx="12021954" cy="7238198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0070C0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2440" y="2419719"/>
            <a:ext cx="8041640" cy="113024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ВНИМАНИЕ!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15200" y="3219449"/>
            <a:ext cx="4591756" cy="289912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6" name="Group 8618"/>
          <p:cNvGrpSpPr/>
          <p:nvPr/>
        </p:nvGrpSpPr>
        <p:grpSpPr>
          <a:xfrm>
            <a:off x="10614990" y="560439"/>
            <a:ext cx="1291965" cy="1130249"/>
            <a:chOff x="0" y="0"/>
            <a:chExt cx="2936748" cy="2854452"/>
          </a:xfrm>
        </p:grpSpPr>
        <p:sp>
          <p:nvSpPr>
            <p:cNvPr id="7" name="Shape 12537"/>
            <p:cNvSpPr/>
            <p:nvPr/>
          </p:nvSpPr>
          <p:spPr>
            <a:xfrm>
              <a:off x="0" y="0"/>
              <a:ext cx="2936748" cy="2854452"/>
            </a:xfrm>
            <a:custGeom>
              <a:avLst/>
              <a:gdLst/>
              <a:ahLst/>
              <a:cxnLst/>
              <a:rect l="0" t="0" r="0" b="0"/>
              <a:pathLst>
                <a:path w="2936748" h="2854452">
                  <a:moveTo>
                    <a:pt x="0" y="0"/>
                  </a:moveTo>
                  <a:lnTo>
                    <a:pt x="2936748" y="0"/>
                  </a:lnTo>
                  <a:lnTo>
                    <a:pt x="2936748" y="2854452"/>
                  </a:lnTo>
                  <a:lnTo>
                    <a:pt x="0" y="285445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A8E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1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36748" cy="2854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1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8605"/>
          <p:cNvGrpSpPr/>
          <p:nvPr/>
        </p:nvGrpSpPr>
        <p:grpSpPr>
          <a:xfrm>
            <a:off x="1322863" y="1690688"/>
            <a:ext cx="9546273" cy="4378224"/>
            <a:chOff x="0" y="0"/>
            <a:chExt cx="8577072" cy="4689348"/>
          </a:xfrm>
        </p:grpSpPr>
        <p:sp>
          <p:nvSpPr>
            <p:cNvPr id="5" name="Shape 61"/>
            <p:cNvSpPr/>
            <p:nvPr/>
          </p:nvSpPr>
          <p:spPr>
            <a:xfrm>
              <a:off x="2859024" y="0"/>
              <a:ext cx="2859024" cy="1563624"/>
            </a:xfrm>
            <a:custGeom>
              <a:avLst/>
              <a:gdLst/>
              <a:ahLst/>
              <a:cxnLst/>
              <a:rect l="0" t="0" r="0" b="0"/>
              <a:pathLst>
                <a:path w="2859024" h="1563624">
                  <a:moveTo>
                    <a:pt x="0" y="1563624"/>
                  </a:moveTo>
                  <a:lnTo>
                    <a:pt x="1429512" y="0"/>
                  </a:lnTo>
                  <a:lnTo>
                    <a:pt x="1429512" y="0"/>
                  </a:lnTo>
                  <a:lnTo>
                    <a:pt x="2859024" y="1563624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4A66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62"/>
            <p:cNvSpPr/>
            <p:nvPr/>
          </p:nvSpPr>
          <p:spPr>
            <a:xfrm>
              <a:off x="3233928" y="996935"/>
              <a:ext cx="2880456" cy="3650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en-US" sz="18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 </a:t>
              </a:r>
              <a:r>
                <a:rPr lang="en-US" sz="1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экспертном</a:t>
              </a:r>
              <a:r>
                <a: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совете</a:t>
              </a:r>
              <a:r>
                <a: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3"/>
            <p:cNvSpPr/>
            <p:nvPr/>
          </p:nvSpPr>
          <p:spPr>
            <a:xfrm>
              <a:off x="3308604" y="1234703"/>
              <a:ext cx="2609689" cy="5872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 </a:t>
              </a:r>
              <a:r>
                <a:rPr lang="en-US" sz="1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Президиуме</a:t>
              </a:r>
              <a:r>
                <a: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ВАК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Shape 64"/>
            <p:cNvSpPr/>
            <p:nvPr/>
          </p:nvSpPr>
          <p:spPr>
            <a:xfrm>
              <a:off x="1463475" y="1592420"/>
              <a:ext cx="5684085" cy="1534828"/>
            </a:xfrm>
            <a:custGeom>
              <a:avLst/>
              <a:gdLst/>
              <a:ahLst/>
              <a:cxnLst/>
              <a:rect l="0" t="0" r="0" b="0"/>
              <a:pathLst>
                <a:path w="5718048" h="1563624">
                  <a:moveTo>
                    <a:pt x="0" y="1563624"/>
                  </a:moveTo>
                  <a:lnTo>
                    <a:pt x="1430274" y="0"/>
                  </a:lnTo>
                  <a:lnTo>
                    <a:pt x="4287774" y="0"/>
                  </a:lnTo>
                  <a:lnTo>
                    <a:pt x="5718048" y="1563624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4A66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65"/>
            <p:cNvSpPr/>
            <p:nvPr/>
          </p:nvSpPr>
          <p:spPr>
            <a:xfrm>
              <a:off x="2627122" y="2023866"/>
              <a:ext cx="4417977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 </a:t>
              </a:r>
              <a:r>
                <a:rPr lang="en-US" sz="1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совете</a:t>
              </a:r>
              <a:r>
                <a: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</a:t>
              </a:r>
              <a:r>
                <a: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защите</a:t>
              </a:r>
              <a:r>
                <a: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диссертаций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8596"/>
            <p:cNvSpPr/>
            <p:nvPr/>
          </p:nvSpPr>
          <p:spPr>
            <a:xfrm>
              <a:off x="2596642" y="2260087"/>
              <a:ext cx="101244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8597"/>
            <p:cNvSpPr/>
            <p:nvPr/>
          </p:nvSpPr>
          <p:spPr>
            <a:xfrm>
              <a:off x="2672766" y="2260087"/>
              <a:ext cx="4473921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первичная</a:t>
              </a:r>
              <a:r>
                <a: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экспертиза</a:t>
              </a:r>
              <a:r>
                <a: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и </a:t>
              </a:r>
              <a:r>
                <a:rPr lang="en-US" sz="1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защита</a:t>
              </a:r>
              <a:r>
                <a: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67"/>
            <p:cNvSpPr/>
            <p:nvPr/>
          </p:nvSpPr>
          <p:spPr>
            <a:xfrm>
              <a:off x="3599434" y="2496100"/>
              <a:ext cx="1831836" cy="2720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диссертации)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Shape 68"/>
            <p:cNvSpPr/>
            <p:nvPr/>
          </p:nvSpPr>
          <p:spPr>
            <a:xfrm>
              <a:off x="0" y="3127248"/>
              <a:ext cx="8577072" cy="1562100"/>
            </a:xfrm>
            <a:custGeom>
              <a:avLst/>
              <a:gdLst/>
              <a:ahLst/>
              <a:cxnLst/>
              <a:rect l="0" t="0" r="0" b="0"/>
              <a:pathLst>
                <a:path w="8577072" h="1562100">
                  <a:moveTo>
                    <a:pt x="0" y="1562100"/>
                  </a:moveTo>
                  <a:lnTo>
                    <a:pt x="1428877" y="0"/>
                  </a:lnTo>
                  <a:lnTo>
                    <a:pt x="7148195" y="0"/>
                  </a:lnTo>
                  <a:lnTo>
                    <a:pt x="8577072" y="1562100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4A66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69"/>
            <p:cNvSpPr/>
            <p:nvPr/>
          </p:nvSpPr>
          <p:spPr>
            <a:xfrm>
              <a:off x="2770632" y="3587237"/>
              <a:ext cx="4037017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Предварительная экспертиза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8598"/>
            <p:cNvSpPr/>
            <p:nvPr/>
          </p:nvSpPr>
          <p:spPr>
            <a:xfrm>
              <a:off x="2075688" y="3823711"/>
              <a:ext cx="101244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8599"/>
            <p:cNvSpPr/>
            <p:nvPr/>
          </p:nvSpPr>
          <p:spPr>
            <a:xfrm>
              <a:off x="2151812" y="3823711"/>
              <a:ext cx="5862157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 месту выполнения диссертации или по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71"/>
            <p:cNvSpPr/>
            <p:nvPr/>
          </p:nvSpPr>
          <p:spPr>
            <a:xfrm>
              <a:off x="3285744" y="4059956"/>
              <a:ext cx="2669454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направлению ВАК)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8" name="Блок-схема: процесс 17"/>
          <p:cNvSpPr/>
          <p:nvPr/>
        </p:nvSpPr>
        <p:spPr>
          <a:xfrm>
            <a:off x="154004" y="163629"/>
            <a:ext cx="11848699" cy="6535553"/>
          </a:xfrm>
          <a:prstGeom prst="flowChartProcess">
            <a:avLst/>
          </a:prstGeom>
          <a:noFill/>
          <a:ln w="9525" cap="sq"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87838">
                  <a:schemeClr val="accent5">
                    <a:lumMod val="0"/>
                    <a:lumOff val="100000"/>
                  </a:schemeClr>
                </a:gs>
                <a:gs pos="99000">
                  <a:schemeClr val="accent5">
                    <a:lumMod val="0"/>
                    <a:lumOff val="100000"/>
                  </a:schemeClr>
                </a:gs>
                <a:gs pos="76000">
                  <a:srgbClr val="0070C0"/>
                </a:gs>
              </a:gsLst>
              <a:lin ang="5400000" scaled="0"/>
              <a:tileRect/>
            </a:gra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1"/>
          <p:cNvPicPr/>
          <p:nvPr/>
        </p:nvPicPr>
        <p:blipFill>
          <a:blip r:embed="rId2"/>
          <a:stretch>
            <a:fillRect/>
          </a:stretch>
        </p:blipFill>
        <p:spPr>
          <a:xfrm>
            <a:off x="281609" y="349287"/>
            <a:ext cx="11811000" cy="6409321"/>
          </a:xfrm>
          <a:prstGeom prst="rect">
            <a:avLst/>
          </a:prstGeom>
        </p:spPr>
      </p:pic>
      <p:sp>
        <p:nvSpPr>
          <p:cNvPr id="4" name="Shape 84"/>
          <p:cNvSpPr/>
          <p:nvPr/>
        </p:nvSpPr>
        <p:spPr>
          <a:xfrm>
            <a:off x="5656951" y="1895613"/>
            <a:ext cx="1216025" cy="482600"/>
          </a:xfrm>
          <a:custGeom>
            <a:avLst/>
            <a:gdLst/>
            <a:ahLst/>
            <a:cxnLst/>
            <a:rect l="0" t="0" r="0" b="0"/>
            <a:pathLst>
              <a:path w="1216153" h="483108">
                <a:moveTo>
                  <a:pt x="0" y="241554"/>
                </a:moveTo>
                <a:cubicBezTo>
                  <a:pt x="0" y="108204"/>
                  <a:pt x="272288" y="0"/>
                  <a:pt x="608076" y="0"/>
                </a:cubicBezTo>
                <a:cubicBezTo>
                  <a:pt x="943865" y="0"/>
                  <a:pt x="1216153" y="108204"/>
                  <a:pt x="1216153" y="241554"/>
                </a:cubicBezTo>
                <a:cubicBezTo>
                  <a:pt x="1216153" y="374904"/>
                  <a:pt x="943865" y="483108"/>
                  <a:pt x="608076" y="483108"/>
                </a:cubicBezTo>
                <a:cubicBezTo>
                  <a:pt x="272288" y="483108"/>
                  <a:pt x="0" y="374904"/>
                  <a:pt x="0" y="241554"/>
                </a:cubicBezTo>
                <a:close/>
              </a:path>
            </a:pathLst>
          </a:custGeom>
          <a:ln w="19050" cap="flat">
            <a:round/>
          </a:ln>
        </p:spPr>
        <p:style>
          <a:lnRef idx="1">
            <a:srgbClr val="FF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3"/>
          <p:cNvPicPr/>
          <p:nvPr/>
        </p:nvPicPr>
        <p:blipFill>
          <a:blip r:embed="rId2"/>
          <a:stretch>
            <a:fillRect/>
          </a:stretch>
        </p:blipFill>
        <p:spPr>
          <a:xfrm>
            <a:off x="221837" y="218757"/>
            <a:ext cx="11731625" cy="6420485"/>
          </a:xfrm>
          <a:prstGeom prst="rect">
            <a:avLst/>
          </a:prstGeom>
        </p:spPr>
      </p:pic>
      <p:sp>
        <p:nvSpPr>
          <p:cNvPr id="3" name="Shape 94"/>
          <p:cNvSpPr/>
          <p:nvPr/>
        </p:nvSpPr>
        <p:spPr>
          <a:xfrm>
            <a:off x="526774" y="2971800"/>
            <a:ext cx="2156791" cy="954157"/>
          </a:xfrm>
          <a:custGeom>
            <a:avLst/>
            <a:gdLst/>
            <a:ahLst/>
            <a:cxnLst/>
            <a:rect l="0" t="0" r="0" b="0"/>
            <a:pathLst>
              <a:path w="2182368" h="742188">
                <a:moveTo>
                  <a:pt x="0" y="371094"/>
                </a:moveTo>
                <a:cubicBezTo>
                  <a:pt x="0" y="166116"/>
                  <a:pt x="488544" y="0"/>
                  <a:pt x="1091184" y="0"/>
                </a:cubicBezTo>
                <a:cubicBezTo>
                  <a:pt x="1693799" y="0"/>
                  <a:pt x="2182368" y="166116"/>
                  <a:pt x="2182368" y="371094"/>
                </a:cubicBezTo>
                <a:cubicBezTo>
                  <a:pt x="2182368" y="576072"/>
                  <a:pt x="1693799" y="742188"/>
                  <a:pt x="1091184" y="742188"/>
                </a:cubicBezTo>
                <a:cubicBezTo>
                  <a:pt x="488544" y="742188"/>
                  <a:pt x="0" y="576072"/>
                  <a:pt x="0" y="371094"/>
                </a:cubicBezTo>
                <a:close/>
              </a:path>
            </a:pathLst>
          </a:custGeom>
          <a:ln w="19050" cap="flat">
            <a:round/>
          </a:ln>
        </p:spPr>
        <p:style>
          <a:lnRef idx="1">
            <a:srgbClr val="FF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268357" y="314007"/>
            <a:ext cx="11708295" cy="6229985"/>
          </a:xfrm>
          <a:prstGeom prst="rect">
            <a:avLst/>
          </a:prstGeom>
        </p:spPr>
      </p:pic>
      <p:sp>
        <p:nvSpPr>
          <p:cNvPr id="4" name="Shape 103"/>
          <p:cNvSpPr/>
          <p:nvPr/>
        </p:nvSpPr>
        <p:spPr>
          <a:xfrm>
            <a:off x="2365513" y="2037522"/>
            <a:ext cx="1361661" cy="586408"/>
          </a:xfrm>
          <a:custGeom>
            <a:avLst/>
            <a:gdLst/>
            <a:ahLst/>
            <a:cxnLst/>
            <a:rect l="0" t="0" r="0" b="0"/>
            <a:pathLst>
              <a:path w="1397508" h="188976">
                <a:moveTo>
                  <a:pt x="0" y="94488"/>
                </a:moveTo>
                <a:cubicBezTo>
                  <a:pt x="0" y="42291"/>
                  <a:pt x="312801" y="0"/>
                  <a:pt x="698754" y="0"/>
                </a:cubicBezTo>
                <a:cubicBezTo>
                  <a:pt x="1084707" y="0"/>
                  <a:pt x="1397508" y="42291"/>
                  <a:pt x="1397508" y="94488"/>
                </a:cubicBezTo>
                <a:cubicBezTo>
                  <a:pt x="1397508" y="146685"/>
                  <a:pt x="1084707" y="188976"/>
                  <a:pt x="698754" y="188976"/>
                </a:cubicBezTo>
                <a:cubicBezTo>
                  <a:pt x="312801" y="188976"/>
                  <a:pt x="0" y="146685"/>
                  <a:pt x="0" y="94488"/>
                </a:cubicBezTo>
                <a:close/>
              </a:path>
            </a:pathLst>
          </a:custGeom>
          <a:ln w="19050" cap="flat">
            <a:round/>
          </a:ln>
        </p:spPr>
        <p:style>
          <a:lnRef idx="1">
            <a:srgbClr val="FF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Требования к соискателю ученой степени кандидата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наук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719391" cy="4351338"/>
          </a:xfrm>
        </p:spPr>
        <p:txBody>
          <a:bodyPr>
            <a:normAutofit/>
          </a:bodyPr>
          <a:lstStyle/>
          <a:p>
            <a:pPr lvl="0" algn="just"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высшее	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образование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;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lvl="0" algn="just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сданные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	кандидатские	экзамены,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дифференцированный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зачет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	по общеобразовательным	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дисциплинам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	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также кандидатский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экзамен (кандидатские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экзамены) по специальной дисциплине;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lvl="0" algn="just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не менее 3 научных статей по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теме    диссертации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161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16009" y="1825625"/>
            <a:ext cx="2945295" cy="4351338"/>
          </a:xfrm>
          <a:prstGeom prst="rect">
            <a:avLst/>
          </a:prstGeom>
        </p:spPr>
      </p:pic>
      <p:sp>
        <p:nvSpPr>
          <p:cNvPr id="5" name="Блок-схема: процесс 4"/>
          <p:cNvSpPr/>
          <p:nvPr/>
        </p:nvSpPr>
        <p:spPr>
          <a:xfrm>
            <a:off x="125128" y="173256"/>
            <a:ext cx="11929202" cy="6546054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156" y="500933"/>
            <a:ext cx="10399643" cy="10575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СОИСКАТЕЛЮ УЧЕНОЙ СТЕПЕНИ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 НАУК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620283"/>
              </p:ext>
            </p:extLst>
          </p:nvPr>
        </p:nvGraphicFramePr>
        <p:xfrm>
          <a:off x="558354" y="4409880"/>
          <a:ext cx="10677521" cy="1943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9312">
                  <a:extLst>
                    <a:ext uri="{9D8B030D-6E8A-4147-A177-3AD203B41FA5}">
                      <a16:colId xmlns:a16="http://schemas.microsoft.com/office/drawing/2014/main" val="2527627273"/>
                    </a:ext>
                  </a:extLst>
                </a:gridCol>
                <a:gridCol w="5738209">
                  <a:extLst>
                    <a:ext uri="{9D8B030D-6E8A-4147-A177-3AD203B41FA5}">
                      <a16:colId xmlns:a16="http://schemas.microsoft.com/office/drawing/2014/main" val="3599152986"/>
                    </a:ext>
                  </a:extLst>
                </a:gridCol>
              </a:tblGrid>
              <a:tr h="499329"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науки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6" marR="68996" marT="25291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публикаций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6" marR="68996" marT="25291" marB="0"/>
                </a:tc>
                <a:extLst>
                  <a:ext uri="{0D108BD9-81ED-4DB2-BD59-A6C34878D82A}">
                    <a16:rowId xmlns:a16="http://schemas.microsoft.com/office/drawing/2014/main" val="3290369037"/>
                  </a:ext>
                </a:extLst>
              </a:tr>
              <a:tr h="504909"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Гуманитарные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науки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6" marR="68996" marT="2529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статей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единоличная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монография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6" marR="68996" marT="25291" marB="0" anchor="ctr"/>
                </a:tc>
                <a:extLst>
                  <a:ext uri="{0D108BD9-81ED-4DB2-BD59-A6C34878D82A}">
                    <a16:rowId xmlns:a16="http://schemas.microsoft.com/office/drawing/2014/main" val="2012696617"/>
                  </a:ext>
                </a:extLst>
              </a:tr>
              <a:tr h="552541"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науки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6" marR="68996" marT="2529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22 </a:t>
                      </a:r>
                      <a:r>
                        <a:rPr lang="en-US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статей</a:t>
                      </a: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 15 статей и</a:t>
                      </a: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монография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6" marR="68996" marT="25291" marB="0" anchor="ctr"/>
                </a:tc>
                <a:extLst>
                  <a:ext uri="{0D108BD9-81ED-4DB2-BD59-A6C34878D82A}">
                    <a16:rowId xmlns:a16="http://schemas.microsoft.com/office/drawing/2014/main" val="1222946951"/>
                  </a:ext>
                </a:extLst>
              </a:tr>
              <a:tr h="386632"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Естественные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науки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6" marR="68996" marT="2529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n-US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статей</a:t>
                      </a: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 18 статей и</a:t>
                      </a: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монография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6" marR="68996" marT="25291" marB="0" anchor="ctr"/>
                </a:tc>
                <a:extLst>
                  <a:ext uri="{0D108BD9-81ED-4DB2-BD59-A6C34878D82A}">
                    <a16:rowId xmlns:a16="http://schemas.microsoft.com/office/drawing/2014/main" val="273718187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64936"/>
              </p:ext>
            </p:extLst>
          </p:nvPr>
        </p:nvGraphicFramePr>
        <p:xfrm>
          <a:off x="604297" y="1558458"/>
          <a:ext cx="10677522" cy="246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2">
                  <a:extLst>
                    <a:ext uri="{9D8B030D-6E8A-4147-A177-3AD203B41FA5}">
                      <a16:colId xmlns:a16="http://schemas.microsoft.com/office/drawing/2014/main" val="45035335"/>
                    </a:ext>
                  </a:extLst>
                </a:gridCol>
                <a:gridCol w="7385680">
                  <a:extLst>
                    <a:ext uri="{9D8B030D-6E8A-4147-A177-3AD203B41FA5}">
                      <a16:colId xmlns:a16="http://schemas.microsoft.com/office/drawing/2014/main" val="2367552475"/>
                    </a:ext>
                  </a:extLst>
                </a:gridCol>
              </a:tblGrid>
              <a:tr h="24242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ученая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степень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кандидата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наук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опубликованные научные результаты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начала проведения предварительной экспертизы предварительной экспертизы диссертации, в том числе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2 статей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должно быть опубликовано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иностранных научных изданиях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61365"/>
                  </a:ext>
                </a:extLst>
              </a:tr>
            </a:tbl>
          </a:graphicData>
        </a:graphic>
      </p:graphicFrame>
      <p:pic>
        <p:nvPicPr>
          <p:cNvPr id="6" name="Picture 212"/>
          <p:cNvPicPr/>
          <p:nvPr/>
        </p:nvPicPr>
        <p:blipFill>
          <a:blip r:embed="rId2"/>
          <a:stretch>
            <a:fillRect/>
          </a:stretch>
        </p:blipFill>
        <p:spPr>
          <a:xfrm>
            <a:off x="558354" y="1678947"/>
            <a:ext cx="3317463" cy="2327289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154004" y="191193"/>
            <a:ext cx="11866200" cy="6565742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80322"/>
            <a:ext cx="10515600" cy="488051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2" name="Group 8859"/>
          <p:cNvGrpSpPr/>
          <p:nvPr/>
        </p:nvGrpSpPr>
        <p:grpSpPr>
          <a:xfrm>
            <a:off x="838200" y="1347119"/>
            <a:ext cx="10234305" cy="4324060"/>
            <a:chOff x="0" y="0"/>
            <a:chExt cx="9880093" cy="4690638"/>
          </a:xfrm>
        </p:grpSpPr>
        <p:pic>
          <p:nvPicPr>
            <p:cNvPr id="23" name="Picture 22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16936" cy="4126992"/>
            </a:xfrm>
            <a:prstGeom prst="rect">
              <a:avLst/>
            </a:prstGeom>
          </p:spPr>
        </p:pic>
        <p:pic>
          <p:nvPicPr>
            <p:cNvPr id="24" name="Picture 22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96384" y="0"/>
              <a:ext cx="2549652" cy="3605784"/>
            </a:xfrm>
            <a:prstGeom prst="rect">
              <a:avLst/>
            </a:prstGeom>
          </p:spPr>
        </p:pic>
        <p:pic>
          <p:nvPicPr>
            <p:cNvPr id="25" name="Picture 22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421881" y="883920"/>
              <a:ext cx="2458212" cy="2721864"/>
            </a:xfrm>
            <a:prstGeom prst="rect">
              <a:avLst/>
            </a:prstGeom>
          </p:spPr>
        </p:pic>
        <p:sp>
          <p:nvSpPr>
            <p:cNvPr id="26" name="Shape 230"/>
            <p:cNvSpPr/>
            <p:nvPr/>
          </p:nvSpPr>
          <p:spPr>
            <a:xfrm>
              <a:off x="3228594" y="1102614"/>
              <a:ext cx="1092708" cy="1403604"/>
            </a:xfrm>
            <a:custGeom>
              <a:avLst/>
              <a:gdLst/>
              <a:ahLst/>
              <a:cxnLst/>
              <a:rect l="0" t="0" r="0" b="0"/>
              <a:pathLst>
                <a:path w="1092708" h="1403604">
                  <a:moveTo>
                    <a:pt x="546354" y="0"/>
                  </a:moveTo>
                  <a:lnTo>
                    <a:pt x="1092708" y="701802"/>
                  </a:lnTo>
                  <a:lnTo>
                    <a:pt x="546354" y="1403604"/>
                  </a:lnTo>
                  <a:lnTo>
                    <a:pt x="546354" y="1052703"/>
                  </a:lnTo>
                  <a:lnTo>
                    <a:pt x="0" y="1052703"/>
                  </a:lnTo>
                  <a:lnTo>
                    <a:pt x="0" y="350901"/>
                  </a:lnTo>
                  <a:lnTo>
                    <a:pt x="546354" y="350901"/>
                  </a:lnTo>
                  <a:lnTo>
                    <a:pt x="54635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5335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231"/>
            <p:cNvSpPr/>
            <p:nvPr/>
          </p:nvSpPr>
          <p:spPr>
            <a:xfrm>
              <a:off x="3228594" y="1102614"/>
              <a:ext cx="1092708" cy="1403604"/>
            </a:xfrm>
            <a:custGeom>
              <a:avLst/>
              <a:gdLst/>
              <a:ahLst/>
              <a:cxnLst/>
              <a:rect l="0" t="0" r="0" b="0"/>
              <a:pathLst>
                <a:path w="1092708" h="1403604">
                  <a:moveTo>
                    <a:pt x="0" y="350901"/>
                  </a:moveTo>
                  <a:lnTo>
                    <a:pt x="546354" y="350901"/>
                  </a:lnTo>
                  <a:lnTo>
                    <a:pt x="546354" y="0"/>
                  </a:lnTo>
                  <a:lnTo>
                    <a:pt x="1092708" y="701802"/>
                  </a:lnTo>
                  <a:lnTo>
                    <a:pt x="546354" y="1403604"/>
                  </a:lnTo>
                  <a:lnTo>
                    <a:pt x="546354" y="1052703"/>
                  </a:lnTo>
                  <a:lnTo>
                    <a:pt x="0" y="1052703"/>
                  </a:lnTo>
                  <a:close/>
                </a:path>
              </a:pathLst>
            </a:custGeom>
            <a:ln w="19050" cap="flat">
              <a:miter lim="127000"/>
            </a:ln>
          </p:spPr>
          <p:style>
            <a:lnRef idx="1">
              <a:srgbClr val="34497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8809"/>
            <p:cNvSpPr/>
            <p:nvPr/>
          </p:nvSpPr>
          <p:spPr>
            <a:xfrm>
              <a:off x="5337302" y="3860921"/>
              <a:ext cx="353901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u="sng" dirty="0" err="1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Не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8811"/>
            <p:cNvSpPr/>
            <p:nvPr/>
          </p:nvSpPr>
          <p:spPr>
            <a:xfrm>
              <a:off x="5660771" y="3860921"/>
              <a:ext cx="3574880" cy="276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u="sng" dirty="0" err="1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учитываются</a:t>
              </a:r>
              <a:r>
                <a:rPr lang="en-US" sz="1800" u="sng" dirty="0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u="sng" dirty="0" err="1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</a:t>
              </a:r>
              <a:r>
                <a:rPr lang="en-US" sz="1800" u="sng" dirty="0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u="sng" dirty="0" err="1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подсчете</a:t>
              </a:r>
              <a:r>
                <a:rPr lang="en-US" sz="1800" u="sng" dirty="0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35"/>
            <p:cNvSpPr/>
            <p:nvPr/>
          </p:nvSpPr>
          <p:spPr>
            <a:xfrm>
              <a:off x="5337302" y="4117233"/>
              <a:ext cx="239293" cy="2989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>
                  <a:solidFill>
                    <a:srgbClr val="FF0000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✓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236"/>
            <p:cNvSpPr/>
            <p:nvPr/>
          </p:nvSpPr>
          <p:spPr>
            <a:xfrm>
              <a:off x="5576276" y="4135005"/>
              <a:ext cx="3375126" cy="2769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иллюстрации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и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таблицы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237"/>
            <p:cNvSpPr/>
            <p:nvPr/>
          </p:nvSpPr>
          <p:spPr>
            <a:xfrm>
              <a:off x="5337302" y="4392093"/>
              <a:ext cx="238974" cy="298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>
                  <a:solidFill>
                    <a:srgbClr val="FF0000"/>
                  </a:solidFill>
                  <a:effectLst/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✓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238"/>
            <p:cNvSpPr/>
            <p:nvPr/>
          </p:nvSpPr>
          <p:spPr>
            <a:xfrm>
              <a:off x="5576276" y="4411578"/>
              <a:ext cx="2580776" cy="2549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список</a:t>
              </a:r>
              <a:r>
                <a:rPr lang="en-US" sz="18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литературы</a:t>
              </a:r>
              <a:r>
                <a:rPr lang="en-US" sz="18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endPara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5" name="Rectangle 237"/>
          <p:cNvSpPr/>
          <p:nvPr/>
        </p:nvSpPr>
        <p:spPr>
          <a:xfrm>
            <a:off x="6366850" y="5702253"/>
            <a:ext cx="139828" cy="2301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✓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angle 238"/>
          <p:cNvSpPr/>
          <p:nvPr/>
        </p:nvSpPr>
        <p:spPr>
          <a:xfrm>
            <a:off x="6614391" y="5666931"/>
            <a:ext cx="2911542" cy="3630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приложения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44379" y="125128"/>
            <a:ext cx="11925701" cy="6593306"/>
          </a:xfrm>
          <a:prstGeom prst="flowChartProcess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783</TotalTime>
  <Words>2164</Words>
  <Application>Microsoft Office PowerPoint</Application>
  <PresentationFormat>Широкоэкранный</PresentationFormat>
  <Paragraphs>286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Высшая аттестационная комиссия Республики Беларусь</vt:lpstr>
      <vt:lpstr>Высшая аттестационная комиссия</vt:lpstr>
      <vt:lpstr>Этапы экспертизы диссертации</vt:lpstr>
      <vt:lpstr>Презентация PowerPoint</vt:lpstr>
      <vt:lpstr>Презентация PowerPoint</vt:lpstr>
      <vt:lpstr>Презентация PowerPoint</vt:lpstr>
      <vt:lpstr>Требования к соискателю ученой степени кандидата наук</vt:lpstr>
      <vt:lpstr> ТРЕБОВАНИЯ К СОИСКАТЕЛЮ УЧЕНОЙ СТЕПЕНИ ДОКТОРА НАУК </vt:lpstr>
      <vt:lpstr>Объем диссертации</vt:lpstr>
      <vt:lpstr>Диссертация может быть защищена в виде научного доклада</vt:lpstr>
      <vt:lpstr> Исправления в диссертации и автореферате после представления в совет по защите диссертаций не допускаются</vt:lpstr>
      <vt:lpstr>СОВЕТЫ ПО ЗАЩИТЕ ДИССЕРТАЦИЙ</vt:lpstr>
      <vt:lpstr>Презентация PowerPoint</vt:lpstr>
      <vt:lpstr>         СМЕЖНЫЕ СПЕЦИАЛЬНОСТИ ПЕРЕЧИСЛЕНЫ В ПАСПОРТЕ СПЕЦИАЛЬНОСТИ  </vt:lpstr>
      <vt:lpstr>Основания для отказа в принятии диссертации к рассмотрению в совете по защите диссертаций </vt:lpstr>
      <vt:lpstr> Принятие диссертации к рассмотрению в совете по защите диссертаций </vt:lpstr>
      <vt:lpstr>    Первичная экспертиза диссертации     (проводит член совета по защите диссертаций, специалист по                          специальности или по смежной специальности) </vt:lpstr>
      <vt:lpstr> Основания для отказа в принятии диссертации к защите </vt:lpstr>
      <vt:lpstr>           При непринятии диссертации к защите соискателю в     течение 10 дней со дня принятия решения выдаются:  </vt:lpstr>
      <vt:lpstr>Права участников аттестационного процесса на этапе защиты диссертации</vt:lpstr>
      <vt:lpstr>Официальные оппоненты</vt:lpstr>
      <vt:lpstr>Презентация PowerPoint</vt:lpstr>
      <vt:lpstr>                                                                                    </vt:lpstr>
      <vt:lpstr> Открытость  аттестационного процесса </vt:lpstr>
      <vt:lpstr>  При переносе срока защиты диссертации </vt:lpstr>
      <vt:lpstr>                            </vt:lpstr>
      <vt:lpstr> 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аттестационная  комиссия Республики Беларусь</dc:title>
  <dc:creator>Пользователь Windows</dc:creator>
  <cp:lastModifiedBy>Пользователь Windows</cp:lastModifiedBy>
  <cp:revision>111</cp:revision>
  <dcterms:created xsi:type="dcterms:W3CDTF">2025-11-19T08:27:56Z</dcterms:created>
  <dcterms:modified xsi:type="dcterms:W3CDTF">2025-11-21T12:40:27Z</dcterms:modified>
</cp:coreProperties>
</file>